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5"/>
  </p:notesMasterIdLst>
  <p:sldIdLst>
    <p:sldId id="271" r:id="rId3"/>
    <p:sldId id="256" r:id="rId4"/>
    <p:sldId id="259" r:id="rId5"/>
    <p:sldId id="357" r:id="rId6"/>
    <p:sldId id="358" r:id="rId7"/>
    <p:sldId id="368" r:id="rId8"/>
    <p:sldId id="366" r:id="rId9"/>
    <p:sldId id="352" r:id="rId10"/>
    <p:sldId id="370" r:id="rId11"/>
    <p:sldId id="371" r:id="rId12"/>
    <p:sldId id="341" r:id="rId13"/>
    <p:sldId id="369" r:id="rId14"/>
    <p:sldId id="360" r:id="rId15"/>
    <p:sldId id="359" r:id="rId16"/>
    <p:sldId id="361" r:id="rId17"/>
    <p:sldId id="362" r:id="rId18"/>
    <p:sldId id="364" r:id="rId19"/>
    <p:sldId id="367" r:id="rId20"/>
    <p:sldId id="337" r:id="rId21"/>
    <p:sldId id="346" r:id="rId22"/>
    <p:sldId id="342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rst slide" id="{EBA04D78-D1FF-49F4-BDD6-03EE135E606E}">
          <p14:sldIdLst>
            <p14:sldId id="271"/>
            <p14:sldId id="256"/>
          </p14:sldIdLst>
        </p14:section>
        <p14:section name="List of Content" id="{531AC0BB-816B-410D-BA56-36D5099BF673}">
          <p14:sldIdLst>
            <p14:sldId id="259"/>
          </p14:sldIdLst>
        </p14:section>
        <p14:section name="Main slides" id="{BD6EF26E-A09A-41FB-8480-E6BC53006862}">
          <p14:sldIdLst>
            <p14:sldId id="357"/>
            <p14:sldId id="358"/>
            <p14:sldId id="368"/>
            <p14:sldId id="366"/>
            <p14:sldId id="352"/>
            <p14:sldId id="370"/>
            <p14:sldId id="371"/>
            <p14:sldId id="341"/>
            <p14:sldId id="369"/>
            <p14:sldId id="360"/>
            <p14:sldId id="359"/>
            <p14:sldId id="361"/>
            <p14:sldId id="362"/>
            <p14:sldId id="364"/>
            <p14:sldId id="367"/>
            <p14:sldId id="337"/>
            <p14:sldId id="346"/>
            <p14:sldId id="342"/>
          </p14:sldIdLst>
        </p14:section>
        <p14:section name="Bibliography" id="{4B1BE071-296A-4A26-8CA8-772A89E6818A}">
          <p14:sldIdLst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D77"/>
    <a:srgbClr val="BDE5F9"/>
    <a:srgbClr val="A1DFFD"/>
    <a:srgbClr val="C0F5FF"/>
    <a:srgbClr val="7ED1F7"/>
    <a:srgbClr val="FFFFFF"/>
    <a:srgbClr val="8ECEFA"/>
    <a:srgbClr val="92C6E6"/>
    <a:srgbClr val="80D2F7"/>
    <a:srgbClr val="3C96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66A956-133C-9152-9B7D-2FF968D49223}" v="1140" dt="2025-12-08T08:23:21.481"/>
    <p1510:client id="{B3E852AF-A68C-8D95-CAF1-1BBFA90EF7B5}" v="1528" dt="2025-12-08T00:22:44.784"/>
    <p1510:client id="{DEB28E84-7201-FBCF-A8F0-56CF5DDA3B50}" v="2424" dt="2025-12-07T17:27:30.8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2B7C8-164C-4140-932B-122F288D33CD}" type="datetimeFigureOut">
              <a:rPr lang="en-GB" smtClean="0"/>
              <a:pPr/>
              <a:t>08/12/2025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3327E-A3FE-4279-B080-AD6DAF9EDC3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679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5524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9CFF2-C4A0-C88B-1E9C-7E8851385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F93A8F-E2E3-B4BD-3B84-D178AF0ED9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5BFD4-B46B-34FE-9A8B-9033E96DC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40036-D7DD-42C8-B5AA-1A1F3B29326C}" type="datetime1">
              <a:rPr lang="en-GB" smtClean="0"/>
              <a:pPr/>
              <a:t>08/12/2025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83137-53E8-FAAE-F427-32424D867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3579" y="6356350"/>
            <a:ext cx="403654" cy="365125"/>
          </a:xfrm>
        </p:spPr>
        <p:txBody>
          <a:bodyPr/>
          <a:lstStyle>
            <a:lvl1pPr>
              <a:defRPr sz="1600"/>
            </a:lvl1pPr>
          </a:lstStyle>
          <a:p>
            <a:fld id="{013F6232-4F06-48BA-8F69-BF531F60782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0339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4B09-72C5-4D15-0E4C-46764EB8C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B470E9-1D3C-D5B3-7A54-66BD900997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16D05-728D-ACC9-D7EA-DC9D73300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B233B-7A79-4043-88EA-ECED45D3F6EF}" type="datetime1">
              <a:rPr lang="en-GB" smtClean="0"/>
              <a:pPr/>
              <a:t>08/12/2025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4FC10-CEAF-B332-2960-AABF9CE25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Kick-Off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ED6E7-B58D-A523-935C-4B108C94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8758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68A110-A33F-744D-89CB-FFCF49E08A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6FACB-31E5-361F-D71D-18FCBA550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399A6-3C5A-016E-2F7E-AE842F8D7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05656-A676-4972-ADDE-468CB1EDD68C}" type="datetime1">
              <a:rPr lang="en-GB" smtClean="0"/>
              <a:pPr/>
              <a:t>08/12/2025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242F9-DB70-E4F8-D075-6A9051875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Kick-Off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FAB33-4759-572E-2291-D19531D81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14601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1"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E6E28C-7B17-1432-D698-5D8867EE337B}"/>
              </a:ext>
            </a:extLst>
          </p:cNvPr>
          <p:cNvSpPr txBox="1">
            <a:spLocks/>
          </p:cNvSpPr>
          <p:nvPr userDrawn="1"/>
        </p:nvSpPr>
        <p:spPr>
          <a:xfrm>
            <a:off x="1412841" y="2281143"/>
            <a:ext cx="9144000" cy="9125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6600" b="1" i="0" u="none" strike="noStrike" kern="1200" cap="none" spc="0" normalizeH="0" baseline="0" noProof="0" dirty="0" err="1">
                <a:ln/>
                <a:solidFill>
                  <a:srgbClr val="156082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Optimus</a:t>
            </a:r>
            <a:r>
              <a:rPr kumimoji="0" lang="it-IT" sz="6600" b="1" i="0" u="none" strike="noStrike" kern="1200" cap="none" spc="0" normalizeH="0" baseline="0" noProof="0" dirty="0">
                <a:ln/>
                <a:solidFill>
                  <a:srgbClr val="156082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Syria</a:t>
            </a:r>
            <a:endParaRPr kumimoji="0" lang="en-GB" sz="6600" b="1" i="0" u="none" strike="noStrike" kern="1200" cap="none" spc="0" normalizeH="0" baseline="0" noProof="0" dirty="0">
              <a:ln/>
              <a:solidFill>
                <a:srgbClr val="156082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9" name="Picture 8" descr="Hochschule Flensburg (Fachhochschule) – Wikipedia">
            <a:extLst>
              <a:ext uri="{FF2B5EF4-FFF2-40B4-BE49-F238E27FC236}">
                <a16:creationId xmlns:a16="http://schemas.microsoft.com/office/drawing/2014/main" id="{A98E8D30-71DB-C779-1E77-2B8D1F32463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7870" y="80932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7FC9E882-BB5D-1CC3-9AD4-1ADE555B83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5999" y="33018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EFF5A11-92DF-BC35-55CA-EECA202C55B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4671"/>
          <a:stretch/>
        </p:blipFill>
        <p:spPr>
          <a:xfrm>
            <a:off x="135741" y="211147"/>
            <a:ext cx="3179298" cy="15419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D0057AC6-E958-18E0-BF43-7A806C66C90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029" y="191498"/>
            <a:ext cx="2355285" cy="21500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Free-form: Shape 13">
            <a:extLst>
              <a:ext uri="{FF2B5EF4-FFF2-40B4-BE49-F238E27FC236}">
                <a16:creationId xmlns:a16="http://schemas.microsoft.com/office/drawing/2014/main" id="{233C0D9D-B26B-1DCE-8493-626ABDD067F7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Free-form: Shape 13">
            <a:extLst>
              <a:ext uri="{FF2B5EF4-FFF2-40B4-BE49-F238E27FC236}">
                <a16:creationId xmlns:a16="http://schemas.microsoft.com/office/drawing/2014/main" id="{95CC7C89-8F0E-07BF-6D89-44A0358FDFC8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Free-form: Shape 13">
            <a:extLst>
              <a:ext uri="{FF2B5EF4-FFF2-40B4-BE49-F238E27FC236}">
                <a16:creationId xmlns:a16="http://schemas.microsoft.com/office/drawing/2014/main" id="{4FB94905-8FF2-701D-A980-9368DF7EB04F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4AB9256-03E9-9046-0C0F-540CE5905E92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9BDED722-8EE5-8B7F-02CA-CF3939A785C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78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EF21-84C8-586D-C38F-81DE3F931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3036B-E08D-B4B8-69CB-C42176842B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3DB72-09E0-8BDF-14B4-4FA2820C1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5BE2-6702-4930-A56D-B5476ACA0DF0}" type="datetime1">
              <a:rPr lang="en-GB" smtClean="0"/>
              <a:pPr/>
              <a:t>08/12/2025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F2740-59F3-8354-CF52-53337A807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Kick-Off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C06A1-E2ED-D4C3-86B0-3C9724093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5083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8E779-A5CF-33E3-89F5-B43337C27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9D232-4F34-AEFC-AFD0-741DABBA5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F2E77-D5DF-1D17-C854-897B9DD3B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42475-D91E-4E33-BF8F-90378BE577F9}" type="datetime1">
              <a:rPr lang="en-GB" smtClean="0"/>
              <a:pPr/>
              <a:t>08/12/2025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614D6-F2CE-1582-32E1-94A59C7A8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Kick-Off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27D5C-0D68-9101-A36C-9187E79BB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63929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58CC5-208E-4B47-6CAD-E29FCCC39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79405-6B60-96C3-7F85-CE10C2877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CBA10-7C40-29AA-A669-FC240702E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31E26-A48B-4DE6-94E7-B322713FCCC0}" type="datetime1">
              <a:rPr lang="en-GB" smtClean="0"/>
              <a:pPr/>
              <a:t>08/12/2025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99825-A403-E91C-FFA8-F874E991D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Kick-Off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CBFE7-28C4-5DF1-911F-E0B622EAA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22198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B7720-A6A0-DF50-E2F8-F9527E23D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6D186-8E32-BEAD-C81B-DE65895FD5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E57542-2B68-1767-C023-57D111E4E8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85A417-9018-30E4-0A47-8170AD7D2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54A3D-964C-4047-935E-BF23384B028C}" type="datetime1">
              <a:rPr lang="en-GB" smtClean="0"/>
              <a:pPr/>
              <a:t>08/12/2025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AF8F7-6A80-4F6A-4E5F-660537A25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Kick-Off Optimus Syria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AD3418-4BA9-CD34-AE32-0EF416780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03660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908D8-A3B6-96B0-A29C-1B8262BE5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905487-0425-138F-F9A2-087227228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3BCB02-5AB4-A5E9-0917-4B9DD049B7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A50C77-85F2-0754-8AD9-7A5A4AEF65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3DDF01-B6D2-31ED-A641-114B1A0ADB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1FCA1D-B4D0-56C6-A678-3E0624361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B5ED4-4AEA-4BEE-9543-97F42F3A9DF7}" type="datetime1">
              <a:rPr lang="en-GB" smtClean="0"/>
              <a:pPr/>
              <a:t>08/12/2025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0E1DB4-3501-792C-CAF9-4235B2E91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Kick-Off Optimus Syria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DD0757-7BFA-7895-D03C-767D64050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3179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62EA9-258F-B5EB-624D-2EFA68C41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148340-45BA-0901-1551-9D9DAFF07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72E45-CF5C-48EE-9BF1-31EB6A888072}" type="datetime1">
              <a:rPr lang="en-GB" smtClean="0"/>
              <a:pPr/>
              <a:t>08/12/2025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42F2D2-B0BF-4202-0381-8243671BB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Kick-Off Optimus Syria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F6687B-3FE7-76CE-1134-2B3A5D187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6281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B9E6C1-24CC-682A-8886-999E9A21F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E8120-3341-455E-87F6-3553B5B3458C}" type="datetime1">
              <a:rPr lang="en-GB" smtClean="0"/>
              <a:pPr/>
              <a:t>08/12/2025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275448-9567-EFBD-FC78-2B80C2BDF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Kick-Off Optimus Syria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95C70-5A8D-518E-49A4-1BE453853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8015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3033-AA4A-D955-AE39-E7F2A40C8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8BDBB-4827-8B89-3EE0-5A3DD2217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A4901-6338-2E30-CCE8-77FD13F59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3F872-E966-4E82-A983-56302FF6F23D}" type="datetime1">
              <a:rPr lang="en-GB" smtClean="0"/>
              <a:pPr/>
              <a:t>08/12/2025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B5D97-094A-D8D8-0C4D-1DC08462E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9428" y="6349546"/>
            <a:ext cx="653143" cy="365125"/>
          </a:xfrm>
        </p:spPr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70134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520AB-BD7C-3FEC-DC53-91B047807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FA408-CFF5-5EB0-4399-BB87E6CF0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736F81-445C-5EF6-6E32-68D1E9C1C9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08E69-7027-0F17-B524-CD221B586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9507-0DDD-4F0A-9398-E897CDBED1CB}" type="datetime1">
              <a:rPr lang="en-GB" smtClean="0"/>
              <a:pPr/>
              <a:t>08/12/2025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45A00-EFDD-31BA-C55F-26A6CC902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Kick-Off Optimus Syria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1ACCAF-2E21-16F5-1C68-06D177E1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24733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EA28B-29EC-E505-5884-CB4B1C6FD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25986-DCF9-FBB5-39AD-D04792C653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AEB0E-C7EC-4F26-009D-409178E43F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4AB446-5A6F-5112-F417-65A55A0DC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BC440-4EA5-4D0A-B191-1DC4B1D8ACAD}" type="datetime1">
              <a:rPr lang="en-GB" smtClean="0"/>
              <a:pPr/>
              <a:t>08/12/2025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2D12D-03AA-1A0A-4595-8E0638173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Kick-Off Optimus Syria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CB350E-16AC-3E65-1704-09F648ABB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76441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8C89-C725-395E-E708-BEF95E19C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1E4975-013E-CB40-86C9-4D346B73C9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6C674-4D68-9DAC-8E93-7EB627FCC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45C8B-BD3D-4C3C-97C3-5C69D979E78D}" type="datetime1">
              <a:rPr lang="en-GB" smtClean="0"/>
              <a:pPr/>
              <a:t>08/12/2025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C36B8-CAAE-BDC6-8DF5-9451A698F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Kick-Off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6750A4-9B92-8DB3-B407-A8A74CEA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8052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9A6511-7D12-4461-0A24-9B3134C2C7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5222EB-F23C-083B-09C9-48B924AC7F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908F9-D1F7-F94A-CA98-198F714C5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11AAB-076A-4A0E-8268-D589047ED16D}" type="datetime1">
              <a:rPr lang="en-GB" smtClean="0"/>
              <a:pPr/>
              <a:t>08/12/2025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1FCF1-AD09-ED98-9C1F-DDCABBE25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Kick-Off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3C831-E5D1-B4E6-5F4E-FB9FFB5D9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6425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90F5D-2977-B8B5-3FC5-DF3AE8740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247B5-0632-4013-2832-15D3D21A8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A4BC1-6A36-94FE-17CE-DFAD0BF1A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A8C58-2FD7-4CE4-B4DC-DEF691109F84}" type="datetime1">
              <a:rPr lang="en-GB" smtClean="0"/>
              <a:pPr/>
              <a:t>08/12/2025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5FD8C-55CD-AD30-1E91-60750BCCD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Kick-Off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A2AD0-0D56-CC63-D932-D1C61C77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486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13920-E451-6E8D-B0CB-C3FB9C0F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CFBA5-B73E-6B89-322D-7C32A35A12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BF8199-371A-141A-1CD7-D551EEEFD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3C60A-FE48-2910-84A1-612B23A78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AAF5F-6746-45B9-A9FE-BBDE38F21A62}" type="datetime1">
              <a:rPr lang="en-GB" smtClean="0"/>
              <a:pPr/>
              <a:t>08/12/2025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BC67CE-6F73-71D9-BF0B-18A7CD945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Kick-Off Optimus Syria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580765-E2ED-A6A2-9401-8425BFA02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754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BF7B7-87CF-1A3E-E33E-44DC6E015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21B8D-C5F5-5242-4069-B1546B4BC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4D26CD-98BD-17E2-BE55-DBB74BBC64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3B8D60-279E-D76A-9222-12B704BAEB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1AF34B-F683-41AD-C71C-8E8C66CC4C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696258-07C0-0BF2-CA2A-156B572B5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A9E8-7F5B-48DD-918E-3D5CE3382CAC}" type="datetime1">
              <a:rPr lang="en-GB" smtClean="0"/>
              <a:pPr/>
              <a:t>08/12/2025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07D047-C31B-4C8F-E0B3-75014FF62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Kick-Off Optimus Syria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84742A-6F5B-071B-E0EA-980402529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8101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C287-18A0-EB82-8A27-F94CA3880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2CDD78-FBCD-76B9-2CA1-031942F2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5290-9E56-44C7-B8BB-35B380DF0EFC}" type="datetime1">
              <a:rPr lang="en-GB" smtClean="0"/>
              <a:pPr/>
              <a:t>08/12/2025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8218E7-E787-22C8-B531-FFEC9002A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Kick-Off Optimus Syria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876BDA-2FCA-9763-2EA1-4033A5600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705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0FDB8F-73D7-2EBC-A62D-4DC737946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0F0FC-57EE-4F63-A5B2-1419F641B3FB}" type="datetime1">
              <a:rPr lang="en-GB" smtClean="0"/>
              <a:pPr/>
              <a:t>08/12/2025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D8D704-B4F5-F739-D1FA-65F2302BC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Kick-Off Optimus Syria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C7751D-0392-D26F-33B1-9B05704F8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4279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4D20E-7D43-D4CD-1058-46300B8EE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6584A-B476-0EA1-C12B-07C273F70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694232-1597-B186-D108-397BCF214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3685DB-F13A-97BE-F448-174160797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4EF9-9D62-4E5B-A559-3AD64F589666}" type="datetime1">
              <a:rPr lang="en-GB" smtClean="0"/>
              <a:pPr/>
              <a:t>08/12/2025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0ACE2-CF77-9AC4-52EF-82FBD40BB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Kick-Off Optimus Syria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60D674-CAD3-59F8-9DF5-CA4D8E7A0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7982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2DC87-27CE-5A07-9629-719DC91D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65E744-3606-1D16-E7B2-58DAFC3E88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A9C703-BF20-85AF-358A-01ADED33CF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4AE937-083F-51CA-E382-30FE9BEB0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DFDC8-E43A-43A1-931C-3C6B81D788BC}" type="datetime1">
              <a:rPr lang="en-GB" smtClean="0"/>
              <a:pPr/>
              <a:t>08/12/2025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1F255A-C1CC-7A32-A0B3-4283D8583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Kick-Off Optimus Syria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76C013-C03F-024A-D0F4-FF67E6709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317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A75E23-C68E-95B1-6539-4A187BBC4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6B4C36-B64B-F839-789E-0C40D5E60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593D3-E60D-CF97-AC8A-2B02D933B0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16C39C-11C9-4478-AACD-4B99CE86271F}" type="datetime1">
              <a:rPr lang="en-GB" smtClean="0"/>
              <a:pPr/>
              <a:t>08/12/2025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4827E-F028-4C94-EB63-600BCABCD1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Kick-Off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8DD39-3F07-862A-3C91-AC5245291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3F6232-4F06-48BA-8F69-BF531F60782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077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324F72-DEC3-C328-E288-A7FC5B1D5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096B6-F39D-5D3A-895A-1CE61CD3F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726E2-FBE9-5D75-A698-6FD0ED0970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7C1E37-113B-4587-99CC-1F6CD3314CBE}" type="datetime1">
              <a:rPr lang="en-GB" smtClean="0"/>
              <a:pPr/>
              <a:t>08/12/2025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CAFA2-68FA-9BA2-4F27-A8680F5079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Kick-Off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027B2-667B-4034-930B-AB076347A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26457B-11B5-4397-9456-911FAE9FD3F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1481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D3FC7EDF-25D6-28E8-DCE0-52ED50209C25}"/>
              </a:ext>
            </a:extLst>
          </p:cNvPr>
          <p:cNvSpPr txBox="1"/>
          <p:nvPr/>
        </p:nvSpPr>
        <p:spPr>
          <a:xfrm>
            <a:off x="3913526" y="4104491"/>
            <a:ext cx="4142630" cy="6186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defRPr/>
            </a:pPr>
            <a:r>
              <a:rPr kumimoji="0" lang="it-IT" sz="18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/>
                <a:cs typeface="Times New Roman"/>
              </a:rPr>
              <a:t>Date: </a:t>
            </a:r>
            <a:r>
              <a:rPr lang="it-IT">
                <a:latin typeface="Times New Roman"/>
                <a:cs typeface="Times New Roman"/>
              </a:rPr>
              <a:t>09 </a:t>
            </a:r>
            <a:r>
              <a:rPr lang="it-IT">
                <a:latin typeface="Times New Roman"/>
                <a:ea typeface="+mn-lt"/>
                <a:cs typeface="+mn-lt"/>
              </a:rPr>
              <a:t>December</a:t>
            </a:r>
            <a:r>
              <a:rPr lang="it-IT">
                <a:latin typeface="Times New Roman"/>
                <a:cs typeface="Times New Roman"/>
              </a:rPr>
              <a:t> </a:t>
            </a:r>
            <a:r>
              <a:rPr kumimoji="0" lang="it-IT" sz="18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/>
                <a:cs typeface="Times New Roman"/>
              </a:rPr>
              <a:t>2025</a:t>
            </a:r>
          </a:p>
          <a:p>
            <a:endParaRPr lang="en-GB" dirty="0">
              <a:latin typeface="Aptos (Textkörper)"/>
            </a:endParaRPr>
          </a:p>
        </p:txBody>
      </p:sp>
    </p:spTree>
    <p:extLst>
      <p:ext uri="{BB962C8B-B14F-4D97-AF65-F5344CB8AC3E}">
        <p14:creationId xmlns:p14="http://schemas.microsoft.com/office/powerpoint/2010/main" val="1886790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2C4F1-C96E-B0E6-C7B7-3D5962332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1D558EF1-CDD3-6720-09A9-76899B968826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CEAC3FDF-99A6-AE95-F36B-7B81C9865FB2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A0A73EAE-C686-0551-205E-45F8E9658FF6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BCDD61A-6672-D1F1-8069-EA5BCDF98417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i-FI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A81C435-86CD-A780-D674-904D48F2B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10</a:t>
            </a:fld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489C748-0046-21DB-E20C-67BBEAA0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11184418" cy="712728"/>
          </a:xfrm>
        </p:spPr>
        <p:txBody>
          <a:bodyPr>
            <a:normAutofit/>
          </a:bodyPr>
          <a:lstStyle/>
          <a:p>
            <a:pPr algn="ctr"/>
            <a:r>
              <a:rPr lang="de-DE" sz="2800" dirty="0">
                <a:latin typeface="Times New Roman"/>
                <a:ea typeface="+mj-lt"/>
                <a:cs typeface="+mj-lt"/>
              </a:rPr>
              <a:t> </a:t>
            </a:r>
            <a:endParaRPr lang="de-DE" sz="2800" dirty="0">
              <a:latin typeface="Times New Roman"/>
              <a:cs typeface="Times New Roman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8D1A89F-C015-B6B1-0E8C-3A9B5D7BE154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hteck 17">
            <a:extLst>
              <a:ext uri="{FF2B5EF4-FFF2-40B4-BE49-F238E27FC236}">
                <a16:creationId xmlns:a16="http://schemas.microsoft.com/office/drawing/2014/main" id="{8D798881-0F49-6C14-03A8-00AF4007A2DE}"/>
              </a:ext>
            </a:extLst>
          </p:cNvPr>
          <p:cNvSpPr/>
          <p:nvPr/>
        </p:nvSpPr>
        <p:spPr>
          <a:xfrm>
            <a:off x="8057951" y="6581315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2AA5112C-0BD0-458B-D79A-978822872E0F}"/>
              </a:ext>
            </a:extLst>
          </p:cNvPr>
          <p:cNvSpPr>
            <a:spLocks noGrp="1"/>
          </p:cNvSpPr>
          <p:nvPr/>
        </p:nvSpPr>
        <p:spPr>
          <a:xfrm>
            <a:off x="-1765360" y="6520981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9-12-2025</a:t>
            </a:r>
          </a:p>
        </p:txBody>
      </p:sp>
      <p:sp>
        <p:nvSpPr>
          <p:cNvPr id="13" name="Title 11">
            <a:extLst>
              <a:ext uri="{FF2B5EF4-FFF2-40B4-BE49-F238E27FC236}">
                <a16:creationId xmlns:a16="http://schemas.microsoft.com/office/drawing/2014/main" id="{A27882D6-A820-F098-84CC-D2A011E9AE95}"/>
              </a:ext>
            </a:extLst>
          </p:cNvPr>
          <p:cNvSpPr txBox="1">
            <a:spLocks/>
          </p:cNvSpPr>
          <p:nvPr/>
        </p:nvSpPr>
        <p:spPr>
          <a:xfrm>
            <a:off x="693697" y="5175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Times New Roman"/>
                <a:ea typeface="Calibri Light"/>
                <a:cs typeface="Calibri Light"/>
              </a:rPr>
              <a:t>3D model design of all stages</a:t>
            </a:r>
          </a:p>
          <a:p>
            <a:pPr algn="ctr"/>
            <a:br>
              <a:rPr lang="en-IN" sz="2800" u="sng" dirty="0">
                <a:latin typeface="Times New Roman"/>
                <a:cs typeface="Times New Roman"/>
              </a:rPr>
            </a:br>
            <a:endParaRPr lang="en-GB" sz="1800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E695C5-1274-2C7D-AC7B-8F59F01D5E7B}"/>
              </a:ext>
            </a:extLst>
          </p:cNvPr>
          <p:cNvSpPr txBox="1"/>
          <p:nvPr/>
        </p:nvSpPr>
        <p:spPr>
          <a:xfrm>
            <a:off x="4356412" y="6178466"/>
            <a:ext cx="2415463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>
                <a:latin typeface="Times New Roman"/>
                <a:cs typeface="Times New Roman"/>
              </a:rPr>
              <a:t>Reference: Own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5EAC2-4624-1396-CCDE-620115D51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795" y="1384126"/>
            <a:ext cx="4408248" cy="479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125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EEAC5-15B5-A664-9713-932DF28C2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A2F6F41D-8C44-7B7E-9465-30EA2E1FBBB6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AB4B3E07-1703-70E1-3244-AEAE64906F39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FFD384B0-E106-6664-5AB5-B6B5E813EABA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1D84F17-9394-94F0-6D11-5A9AD1E53B1B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i-FI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309CA82-B7A2-4AFF-0DFC-92566F40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11</a:t>
            </a:fld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7E01B9-4617-FF59-5504-8A23EFEFD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11184418" cy="712728"/>
          </a:xfrm>
        </p:spPr>
        <p:txBody>
          <a:bodyPr>
            <a:normAutofit/>
          </a:bodyPr>
          <a:lstStyle/>
          <a:p>
            <a:pPr algn="ctr"/>
            <a:r>
              <a:rPr lang="de-DE" sz="2800" dirty="0">
                <a:latin typeface="Times New Roman"/>
                <a:ea typeface="+mj-lt"/>
                <a:cs typeface="+mj-lt"/>
              </a:rPr>
              <a:t> </a:t>
            </a:r>
            <a:endParaRPr lang="de-DE" sz="2800" dirty="0">
              <a:latin typeface="Times New Roman"/>
              <a:cs typeface="Times New Roman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AC632B1-4580-8BBE-0C84-DCA638DD4AB5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hteck 17">
            <a:extLst>
              <a:ext uri="{FF2B5EF4-FFF2-40B4-BE49-F238E27FC236}">
                <a16:creationId xmlns:a16="http://schemas.microsoft.com/office/drawing/2014/main" id="{98A7C059-2E9D-BB97-01B6-634D614880CC}"/>
              </a:ext>
            </a:extLst>
          </p:cNvPr>
          <p:cNvSpPr/>
          <p:nvPr/>
        </p:nvSpPr>
        <p:spPr>
          <a:xfrm>
            <a:off x="8057951" y="6581315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CD3A3FE0-ED50-AA99-3B89-D9F8E0F114C2}"/>
              </a:ext>
            </a:extLst>
          </p:cNvPr>
          <p:cNvSpPr>
            <a:spLocks noGrp="1"/>
          </p:cNvSpPr>
          <p:nvPr/>
        </p:nvSpPr>
        <p:spPr>
          <a:xfrm>
            <a:off x="-1765360" y="6520981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9-12-2025</a:t>
            </a:r>
          </a:p>
        </p:txBody>
      </p:sp>
      <p:sp>
        <p:nvSpPr>
          <p:cNvPr id="13" name="Title 11">
            <a:extLst>
              <a:ext uri="{FF2B5EF4-FFF2-40B4-BE49-F238E27FC236}">
                <a16:creationId xmlns:a16="http://schemas.microsoft.com/office/drawing/2014/main" id="{22BC82DC-42F7-C719-E19B-D2964451F8D3}"/>
              </a:ext>
            </a:extLst>
          </p:cNvPr>
          <p:cNvSpPr txBox="1">
            <a:spLocks/>
          </p:cNvSpPr>
          <p:nvPr/>
        </p:nvSpPr>
        <p:spPr>
          <a:xfrm>
            <a:off x="693697" y="5175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Times New Roman"/>
                <a:ea typeface="Calibri Light"/>
                <a:cs typeface="Calibri Light"/>
              </a:rPr>
              <a:t>3D model design of all stages</a:t>
            </a:r>
          </a:p>
          <a:p>
            <a:pPr algn="ctr"/>
            <a:br>
              <a:rPr lang="en-IN" sz="2800" u="sng" dirty="0">
                <a:latin typeface="Times New Roman"/>
                <a:cs typeface="Times New Roman"/>
              </a:rPr>
            </a:br>
            <a:endParaRPr lang="en-GB" sz="1800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23480F-3034-7E7A-FF31-5F642D5921CF}"/>
              </a:ext>
            </a:extLst>
          </p:cNvPr>
          <p:cNvSpPr txBox="1"/>
          <p:nvPr/>
        </p:nvSpPr>
        <p:spPr>
          <a:xfrm>
            <a:off x="4356412" y="6178466"/>
            <a:ext cx="2415463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>
                <a:latin typeface="Times New Roman"/>
                <a:cs typeface="Times New Roman"/>
              </a:rPr>
              <a:t>Reference: Own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351D4C-DDFC-E885-9A44-9C04DD2B7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612" y="1359074"/>
            <a:ext cx="7459380" cy="470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54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A5EED-6957-5C3D-10DC-2EB6D60E5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A8B01351-E612-FB2C-8713-64820E04A0E9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735921B4-6229-6FD9-4C1D-8FA701E4D69F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F4B7296C-015F-EF56-B941-1FB991D27C3C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929E9253-6A60-F637-A2BF-AA09DFC83522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i-FI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C22D0BD-F257-058C-3B04-7E7897C2B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12</a:t>
            </a:fld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5BBF3CF-4257-274B-6035-18CDFD574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11184418" cy="712728"/>
          </a:xfrm>
        </p:spPr>
        <p:txBody>
          <a:bodyPr>
            <a:normAutofit/>
          </a:bodyPr>
          <a:lstStyle/>
          <a:p>
            <a:pPr algn="ctr"/>
            <a:r>
              <a:rPr lang="de-DE" sz="2800" dirty="0">
                <a:latin typeface="Times New Roman"/>
                <a:ea typeface="+mj-lt"/>
                <a:cs typeface="+mj-lt"/>
              </a:rPr>
              <a:t> </a:t>
            </a:r>
            <a:endParaRPr lang="de-DE" sz="2800" dirty="0">
              <a:latin typeface="Times New Roman"/>
              <a:cs typeface="Times New Roman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EB2606-EE6F-EDB2-A4FB-EC1EB69C49EA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hteck 17">
            <a:extLst>
              <a:ext uri="{FF2B5EF4-FFF2-40B4-BE49-F238E27FC236}">
                <a16:creationId xmlns:a16="http://schemas.microsoft.com/office/drawing/2014/main" id="{6C98C253-DABA-4443-147E-3ACD797B5788}"/>
              </a:ext>
            </a:extLst>
          </p:cNvPr>
          <p:cNvSpPr/>
          <p:nvPr/>
        </p:nvSpPr>
        <p:spPr>
          <a:xfrm>
            <a:off x="8057951" y="6581315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4C2007D9-E1AC-ACE8-6C38-CEF18F1EA979}"/>
              </a:ext>
            </a:extLst>
          </p:cNvPr>
          <p:cNvSpPr>
            <a:spLocks noGrp="1"/>
          </p:cNvSpPr>
          <p:nvPr/>
        </p:nvSpPr>
        <p:spPr>
          <a:xfrm>
            <a:off x="-1765360" y="6520981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9-12-2025</a:t>
            </a:r>
          </a:p>
        </p:txBody>
      </p:sp>
      <p:sp>
        <p:nvSpPr>
          <p:cNvPr id="13" name="Title 11">
            <a:extLst>
              <a:ext uri="{FF2B5EF4-FFF2-40B4-BE49-F238E27FC236}">
                <a16:creationId xmlns:a16="http://schemas.microsoft.com/office/drawing/2014/main" id="{3229F3BA-635A-CB8B-0C9E-A944E739E040}"/>
              </a:ext>
            </a:extLst>
          </p:cNvPr>
          <p:cNvSpPr txBox="1">
            <a:spLocks/>
          </p:cNvSpPr>
          <p:nvPr/>
        </p:nvSpPr>
        <p:spPr>
          <a:xfrm>
            <a:off x="693697" y="5175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latin typeface="Times New Roman"/>
                <a:ea typeface="+mj-lt"/>
                <a:cs typeface="+mj-lt"/>
              </a:rPr>
              <a:t>Cast iron,Mechanical Properties</a:t>
            </a:r>
            <a:endParaRPr lang="en-US">
              <a:latin typeface="Times New Roman"/>
            </a:endParaRPr>
          </a:p>
          <a:p>
            <a:pPr algn="ctr"/>
            <a:endParaRPr lang="en-US" sz="2800" dirty="0">
              <a:latin typeface="Times New Roman"/>
              <a:ea typeface="Calibri Light"/>
              <a:cs typeface="Calibri Light"/>
            </a:endParaRPr>
          </a:p>
          <a:p>
            <a:pPr algn="ctr"/>
            <a:br>
              <a:rPr lang="en-IN" sz="2800" u="sng" dirty="0">
                <a:latin typeface="Times New Roman"/>
                <a:cs typeface="Times New Roman"/>
              </a:rPr>
            </a:br>
            <a:endParaRPr lang="en-GB" sz="1800">
              <a:latin typeface="Times New Roman"/>
              <a:cs typeface="Times New Roman"/>
            </a:endParaRPr>
          </a:p>
        </p:txBody>
      </p:sp>
      <p:pic>
        <p:nvPicPr>
          <p:cNvPr id="3" name="Picture 2" descr="A table with text and numbers&#10;&#10;AI-generated content may be incorrect.">
            <a:extLst>
              <a:ext uri="{FF2B5EF4-FFF2-40B4-BE49-F238E27FC236}">
                <a16:creationId xmlns:a16="http://schemas.microsoft.com/office/drawing/2014/main" id="{17B5D11D-1EC2-C8CC-BE03-4C81C8B04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039" y="1410744"/>
            <a:ext cx="7253483" cy="4495800"/>
          </a:xfrm>
          <a:prstGeom prst="rect">
            <a:avLst/>
          </a:prstGeom>
        </p:spPr>
      </p:pic>
      <p:pic>
        <p:nvPicPr>
          <p:cNvPr id="12" name="Picture 11" descr="A close up of black text&#10;&#10;AI-generated content may be incorrect.">
            <a:extLst>
              <a:ext uri="{FF2B5EF4-FFF2-40B4-BE49-F238E27FC236}">
                <a16:creationId xmlns:a16="http://schemas.microsoft.com/office/drawing/2014/main" id="{2045435D-2910-3359-F916-E45E842AE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371" y="5909023"/>
            <a:ext cx="4169863" cy="60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58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42DC0-45A6-7929-30FE-2609DEFD1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29F2D0F4-DC55-661A-58DF-ECE5E580F0A5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CA7584FF-C9FD-4431-A945-6BDB12038D7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AE71DF78-BD8F-F939-F9B0-32FCD1112855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37DC8D3-130C-8CF3-2775-8D11D9F3AA17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i-FI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A1AD815-561E-1ED0-0B86-CA32206A4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13</a:t>
            </a:fld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295BC05-94A0-4787-BA7A-2C6592A00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11184418" cy="712728"/>
          </a:xfrm>
        </p:spPr>
        <p:txBody>
          <a:bodyPr>
            <a:normAutofit/>
          </a:bodyPr>
          <a:lstStyle/>
          <a:p>
            <a:pPr algn="ctr"/>
            <a:r>
              <a:rPr lang="de-DE" sz="2400" b="1" dirty="0">
                <a:latin typeface="Times New Roman"/>
                <a:cs typeface="Times New Roman"/>
              </a:rPr>
              <a:t> </a:t>
            </a:r>
            <a:r>
              <a:rPr lang="de-DE" sz="2400" b="1" dirty="0">
                <a:latin typeface="Times New Roman"/>
                <a:ea typeface="+mj-lt"/>
                <a:cs typeface="+mj-lt"/>
              </a:rPr>
              <a:t>Force </a:t>
            </a:r>
            <a:r>
              <a:rPr lang="de-DE" sz="2400" b="1" dirty="0" err="1">
                <a:latin typeface="Times New Roman"/>
                <a:ea typeface="+mj-lt"/>
                <a:cs typeface="+mj-lt"/>
              </a:rPr>
              <a:t>analysis</a:t>
            </a:r>
            <a:r>
              <a:rPr lang="de-DE" sz="2400" b="1" dirty="0">
                <a:latin typeface="Times New Roman"/>
                <a:ea typeface="+mj-lt"/>
                <a:cs typeface="+mj-lt"/>
              </a:rPr>
              <a:t>, Stress, and </a:t>
            </a:r>
            <a:r>
              <a:rPr lang="de-DE" sz="2400" b="1" dirty="0" err="1">
                <a:latin typeface="Times New Roman"/>
                <a:ea typeface="+mj-lt"/>
                <a:cs typeface="+mj-lt"/>
              </a:rPr>
              <a:t>Safety</a:t>
            </a:r>
            <a:r>
              <a:rPr lang="de-DE" sz="2400" b="1" dirty="0">
                <a:latin typeface="Times New Roman"/>
                <a:ea typeface="+mj-lt"/>
                <a:cs typeface="+mj-lt"/>
              </a:rPr>
              <a:t> Factors (Zr-</a:t>
            </a:r>
            <a:r>
              <a:rPr lang="de-DE" sz="2400" b="1">
                <a:latin typeface="Times New Roman"/>
                <a:ea typeface="+mj-lt"/>
                <a:cs typeface="+mj-lt"/>
              </a:rPr>
              <a:t>Ring</a:t>
            </a:r>
            <a:r>
              <a:rPr lang="de-DE" sz="2400" b="1" dirty="0">
                <a:latin typeface="Times New Roman"/>
                <a:ea typeface="+mj-lt"/>
                <a:cs typeface="+mj-lt"/>
              </a:rPr>
              <a:t> gear)</a:t>
            </a:r>
            <a:endParaRPr lang="de-DE" sz="2400" b="1" dirty="0" err="1">
              <a:latin typeface="Times New Roman"/>
              <a:cs typeface="Times New Roman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A13B9B1-326C-A140-28FC-38F0D527D10A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hteck 17">
            <a:extLst>
              <a:ext uri="{FF2B5EF4-FFF2-40B4-BE49-F238E27FC236}">
                <a16:creationId xmlns:a16="http://schemas.microsoft.com/office/drawing/2014/main" id="{B4F839F8-7140-C8AB-16E4-E3FB2323E0A3}"/>
              </a:ext>
            </a:extLst>
          </p:cNvPr>
          <p:cNvSpPr/>
          <p:nvPr/>
        </p:nvSpPr>
        <p:spPr>
          <a:xfrm>
            <a:off x="8057951" y="6581315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A852F223-F382-7C51-D3A9-EDC0B4E0B5C3}"/>
              </a:ext>
            </a:extLst>
          </p:cNvPr>
          <p:cNvSpPr>
            <a:spLocks noGrp="1"/>
          </p:cNvSpPr>
          <p:nvPr/>
        </p:nvSpPr>
        <p:spPr>
          <a:xfrm>
            <a:off x="-1765360" y="6520981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9-12-2025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2D379-46DB-C493-2E7B-5C02BC046010}"/>
              </a:ext>
            </a:extLst>
          </p:cNvPr>
          <p:cNvSpPr>
            <a:spLocks noGrp="1"/>
          </p:cNvSpPr>
          <p:nvPr/>
        </p:nvSpPr>
        <p:spPr>
          <a:xfrm>
            <a:off x="838200" y="1388226"/>
            <a:ext cx="10515600" cy="49111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800" dirty="0">
              <a:latin typeface="Times New Roman"/>
              <a:cs typeface="Times New Roman"/>
            </a:endParaRPr>
          </a:p>
          <a:p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5F39628-8560-2246-A466-0F0317DAA0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884949"/>
              </p:ext>
            </p:extLst>
          </p:nvPr>
        </p:nvGraphicFramePr>
        <p:xfrm>
          <a:off x="532356" y="1221287"/>
          <a:ext cx="11097587" cy="518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4398">
                  <a:extLst>
                    <a:ext uri="{9D8B030D-6E8A-4147-A177-3AD203B41FA5}">
                      <a16:colId xmlns:a16="http://schemas.microsoft.com/office/drawing/2014/main" val="801015006"/>
                    </a:ext>
                  </a:extLst>
                </a:gridCol>
                <a:gridCol w="3403786">
                  <a:extLst>
                    <a:ext uri="{9D8B030D-6E8A-4147-A177-3AD203B41FA5}">
                      <a16:colId xmlns:a16="http://schemas.microsoft.com/office/drawing/2014/main" val="3033798402"/>
                    </a:ext>
                  </a:extLst>
                </a:gridCol>
                <a:gridCol w="2507314">
                  <a:extLst>
                    <a:ext uri="{9D8B030D-6E8A-4147-A177-3AD203B41FA5}">
                      <a16:colId xmlns:a16="http://schemas.microsoft.com/office/drawing/2014/main" val="2112262503"/>
                    </a:ext>
                  </a:extLst>
                </a:gridCol>
                <a:gridCol w="2412089">
                  <a:extLst>
                    <a:ext uri="{9D8B030D-6E8A-4147-A177-3AD203B41FA5}">
                      <a16:colId xmlns:a16="http://schemas.microsoft.com/office/drawing/2014/main" val="403105799"/>
                    </a:ext>
                  </a:extLst>
                </a:gridCol>
              </a:tblGrid>
              <a:tr h="647645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Formula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1st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2nd stage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800808"/>
                  </a:ext>
                </a:extLst>
              </a:tr>
              <a:tr h="647645"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Input torque,M (MNm)</a:t>
                      </a:r>
                      <a:endParaRPr lang="en-US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Mi-5,095  M2=M1/i1</a:t>
                      </a:r>
                      <a:endParaRPr lang="en-US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5,095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537602"/>
                  </a:ext>
                </a:extLst>
              </a:tr>
              <a:tr h="647645"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Tangencial force,Ft (MN)</a:t>
                      </a:r>
                      <a:endParaRPr lang="en-US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3.481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0.788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820003"/>
                  </a:ext>
                </a:extLst>
              </a:tr>
              <a:tr h="647645"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Radial force Fr (MN)</a:t>
                      </a:r>
                      <a:endParaRPr lang="en-US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1.567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0.587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067600"/>
                  </a:ext>
                </a:extLst>
              </a:tr>
              <a:tr h="647645"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Bending stress (m      (MPa)</a:t>
                      </a:r>
                      <a:endParaRPr lang="en-US" sz="1800" b="1" i="0" u="none" strike="noStrike" noProof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137.89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92.67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836732"/>
                  </a:ext>
                </a:extLst>
              </a:tr>
              <a:tr h="647645"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Contact stress        C,(MPa)</a:t>
                      </a:r>
                      <a:endParaRPr lang="en-US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216.57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170.34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035321"/>
                  </a:ext>
                </a:extLst>
              </a:tr>
              <a:tr h="647645"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Factor of safety (Bending)</a:t>
                      </a:r>
                      <a:endParaRPr lang="en-US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2.45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3.2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367144"/>
                  </a:ext>
                </a:extLst>
              </a:tr>
              <a:tr h="647645"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Factor of safety (Contact)</a:t>
                      </a:r>
                      <a:endParaRPr lang="en-US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2.11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7811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20C79B9-763A-7725-58F6-B642A342A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290" y="3844316"/>
            <a:ext cx="413749" cy="2132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7F4FDF-90EE-F639-5852-5D6BB15BB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217" y="4548449"/>
            <a:ext cx="287184" cy="2245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7B4DD1-95AD-F838-A4AF-D396D3586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2527" y="2630140"/>
            <a:ext cx="2667000" cy="4286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F9BC3A-B828-5D64-5F7A-2EFEA0E63A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4093" y="3262313"/>
            <a:ext cx="1828800" cy="333375"/>
          </a:xfrm>
          <a:prstGeom prst="rect">
            <a:avLst/>
          </a:prstGeom>
        </p:spPr>
      </p:pic>
      <p:pic>
        <p:nvPicPr>
          <p:cNvPr id="16" name="Picture 15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4816A52E-8B34-6030-C597-009CB51DC2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8346" y="3846468"/>
            <a:ext cx="3262378" cy="501172"/>
          </a:xfrm>
          <a:prstGeom prst="rect">
            <a:avLst/>
          </a:prstGeom>
        </p:spPr>
      </p:pic>
      <p:pic>
        <p:nvPicPr>
          <p:cNvPr id="19" name="Picture 18" descr="A close up of a text&#10;&#10;AI-generated content may be incorrect.">
            <a:extLst>
              <a:ext uri="{FF2B5EF4-FFF2-40B4-BE49-F238E27FC236}">
                <a16:creationId xmlns:a16="http://schemas.microsoft.com/office/drawing/2014/main" id="{08A84875-98D1-E58D-9168-ED841A0BFF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4797" y="4463376"/>
            <a:ext cx="1924051" cy="613907"/>
          </a:xfrm>
          <a:prstGeom prst="rect">
            <a:avLst/>
          </a:prstGeom>
        </p:spPr>
      </p:pic>
      <p:pic>
        <p:nvPicPr>
          <p:cNvPr id="20" name="Picture 19" descr="A close up of a number&#10;&#10;AI-generated content may be incorrect.">
            <a:extLst>
              <a:ext uri="{FF2B5EF4-FFF2-40B4-BE49-F238E27FC236}">
                <a16:creationId xmlns:a16="http://schemas.microsoft.com/office/drawing/2014/main" id="{3B184C72-32EC-9833-7A99-1D72035A40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4980" y="5223418"/>
            <a:ext cx="2019300" cy="523875"/>
          </a:xfrm>
          <a:prstGeom prst="rect">
            <a:avLst/>
          </a:prstGeom>
        </p:spPr>
      </p:pic>
      <p:pic>
        <p:nvPicPr>
          <p:cNvPr id="21" name="Picture 20" descr="A math equation with black text&#10;&#10;AI-generated content may be incorrect.">
            <a:extLst>
              <a:ext uri="{FF2B5EF4-FFF2-40B4-BE49-F238E27FC236}">
                <a16:creationId xmlns:a16="http://schemas.microsoft.com/office/drawing/2014/main" id="{D278EFBA-69CA-F640-E4C3-2CDF3145A7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8317" y="5900998"/>
            <a:ext cx="19526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586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CB973-4941-ABB6-3577-976BB5F4D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CCA49760-D42A-F7C6-F09A-EF1AFBCF3A47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7BE1CC06-F214-E1EE-5E28-38602ECD382D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A968D914-5B8F-7CF1-B46E-55434103657C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FE961A4-DBBD-20CB-874B-C554086244FB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i-FI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9BB7C4A-F6E8-F021-B76D-41BB76835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14</a:t>
            </a:fld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66DD71-854F-0F51-48ED-4E7105B15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11184418" cy="712728"/>
          </a:xfrm>
        </p:spPr>
        <p:txBody>
          <a:bodyPr>
            <a:normAutofit/>
          </a:bodyPr>
          <a:lstStyle/>
          <a:p>
            <a:pPr algn="ctr"/>
            <a:r>
              <a:rPr lang="de-DE" sz="2400" b="1" dirty="0">
                <a:latin typeface="Times New Roman"/>
                <a:cs typeface="Times New Roman"/>
              </a:rPr>
              <a:t> </a:t>
            </a:r>
            <a:r>
              <a:rPr lang="de-DE" sz="2400" b="1" dirty="0">
                <a:latin typeface="Times New Roman"/>
                <a:ea typeface="+mj-lt"/>
                <a:cs typeface="+mj-lt"/>
              </a:rPr>
              <a:t>Force </a:t>
            </a:r>
            <a:r>
              <a:rPr lang="de-DE" sz="2400" b="1" err="1">
                <a:latin typeface="Times New Roman"/>
                <a:ea typeface="+mj-lt"/>
                <a:cs typeface="+mj-lt"/>
              </a:rPr>
              <a:t>analysis</a:t>
            </a:r>
            <a:r>
              <a:rPr lang="de-DE" sz="2400" b="1">
                <a:latin typeface="Times New Roman"/>
                <a:ea typeface="+mj-lt"/>
                <a:cs typeface="+mj-lt"/>
              </a:rPr>
              <a:t>, Stress calculation</a:t>
            </a:r>
            <a:endParaRPr lang="de-DE" sz="2400" b="1">
              <a:latin typeface="Times New Roman"/>
              <a:cs typeface="Times New Roman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35968CA-2B57-3D8C-F416-D33BE38AC460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hteck 17">
            <a:extLst>
              <a:ext uri="{FF2B5EF4-FFF2-40B4-BE49-F238E27FC236}">
                <a16:creationId xmlns:a16="http://schemas.microsoft.com/office/drawing/2014/main" id="{D864B50F-F3A4-A71F-6249-94FD359D59F2}"/>
              </a:ext>
            </a:extLst>
          </p:cNvPr>
          <p:cNvSpPr/>
          <p:nvPr/>
        </p:nvSpPr>
        <p:spPr>
          <a:xfrm>
            <a:off x="8057951" y="6581315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40241F71-2629-87EF-7E3E-39BE91339220}"/>
              </a:ext>
            </a:extLst>
          </p:cNvPr>
          <p:cNvSpPr>
            <a:spLocks noGrp="1"/>
          </p:cNvSpPr>
          <p:nvPr/>
        </p:nvSpPr>
        <p:spPr>
          <a:xfrm>
            <a:off x="-1765360" y="6520981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9-12-2025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850B8-3D4F-C191-B4F3-40BF02FBB11C}"/>
              </a:ext>
            </a:extLst>
          </p:cNvPr>
          <p:cNvSpPr>
            <a:spLocks noGrp="1"/>
          </p:cNvSpPr>
          <p:nvPr/>
        </p:nvSpPr>
        <p:spPr>
          <a:xfrm>
            <a:off x="838200" y="1388226"/>
            <a:ext cx="10515600" cy="49111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800" dirty="0">
              <a:latin typeface="Times New Roman"/>
              <a:cs typeface="Times New Roman"/>
            </a:endParaRPr>
          </a:p>
          <a:p>
            <a:endParaRPr lang="en-GB" dirty="0"/>
          </a:p>
        </p:txBody>
      </p:sp>
      <p:pic>
        <p:nvPicPr>
          <p:cNvPr id="7" name="Picture 6" descr="A math equations and formulas&#10;&#10;AI-generated content may be incorrect.">
            <a:extLst>
              <a:ext uri="{FF2B5EF4-FFF2-40B4-BE49-F238E27FC236}">
                <a16:creationId xmlns:a16="http://schemas.microsoft.com/office/drawing/2014/main" id="{68EA4D6E-3593-8F15-84EA-8337097AD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15" y="1219722"/>
            <a:ext cx="11820525" cy="4648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D3650E-62FA-3757-CBF0-151CBF552FEE}"/>
              </a:ext>
            </a:extLst>
          </p:cNvPr>
          <p:cNvSpPr txBox="1"/>
          <p:nvPr/>
        </p:nvSpPr>
        <p:spPr>
          <a:xfrm>
            <a:off x="3051617" y="6282850"/>
            <a:ext cx="6851764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>
                <a:latin typeface="Times New Roman"/>
                <a:cs typeface="Times New Roman"/>
              </a:rPr>
              <a:t>Reference: AGMA 2101-DO4 Standard and Optimus shakti</a:t>
            </a:r>
          </a:p>
        </p:txBody>
      </p:sp>
    </p:spTree>
    <p:extLst>
      <p:ext uri="{BB962C8B-B14F-4D97-AF65-F5344CB8AC3E}">
        <p14:creationId xmlns:p14="http://schemas.microsoft.com/office/powerpoint/2010/main" val="1438246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AE2D3-FF50-0089-5851-8CB6488C9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2844D560-4457-237D-D899-CEF9C2381553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9BDED1DB-8F86-A4FA-5FC6-2CDD96F4D2CE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205964BA-E5A1-9215-3490-20AA576BEB6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438C509-EB26-35DB-954E-A378CB28358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i-FI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F16A8F4-774F-BB78-982B-52757030A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15</a:t>
            </a:fld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D69DE7E-D93A-8C76-A4D2-72314F94F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11184418" cy="712728"/>
          </a:xfrm>
        </p:spPr>
        <p:txBody>
          <a:bodyPr>
            <a:normAutofit/>
          </a:bodyPr>
          <a:lstStyle/>
          <a:p>
            <a:pPr algn="ctr"/>
            <a:r>
              <a:rPr lang="de-DE" sz="2400" b="1" dirty="0">
                <a:latin typeface="Times New Roman"/>
                <a:cs typeface="Times New Roman"/>
              </a:rPr>
              <a:t> </a:t>
            </a:r>
            <a:r>
              <a:rPr lang="de-DE" sz="2400" b="1" dirty="0">
                <a:latin typeface="Times New Roman"/>
                <a:ea typeface="+mj-lt"/>
                <a:cs typeface="+mj-lt"/>
              </a:rPr>
              <a:t>Force </a:t>
            </a:r>
            <a:r>
              <a:rPr lang="de-DE" sz="2400" b="1">
                <a:latin typeface="Times New Roman"/>
                <a:ea typeface="+mj-lt"/>
                <a:cs typeface="+mj-lt"/>
              </a:rPr>
              <a:t>analysis and Stress</a:t>
            </a:r>
            <a:r>
              <a:rPr lang="de-DE" sz="2400">
                <a:latin typeface="Times New Roman"/>
                <a:ea typeface="+mj-lt"/>
                <a:cs typeface="+mj-lt"/>
              </a:rPr>
              <a:t> </a:t>
            </a:r>
            <a:endParaRPr lang="de-DE" sz="2400" dirty="0">
              <a:latin typeface="Times New Roman"/>
              <a:cs typeface="Times New Roman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895AB65-D7D2-1FC6-8B22-AFA3319B4055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hteck 17">
            <a:extLst>
              <a:ext uri="{FF2B5EF4-FFF2-40B4-BE49-F238E27FC236}">
                <a16:creationId xmlns:a16="http://schemas.microsoft.com/office/drawing/2014/main" id="{A70A79FA-DA7B-3AF5-5EDD-E814C5A426D4}"/>
              </a:ext>
            </a:extLst>
          </p:cNvPr>
          <p:cNvSpPr/>
          <p:nvPr/>
        </p:nvSpPr>
        <p:spPr>
          <a:xfrm>
            <a:off x="8057951" y="6581315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11E15E17-F4D5-DB32-9B93-81799B9FBE0D}"/>
              </a:ext>
            </a:extLst>
          </p:cNvPr>
          <p:cNvSpPr>
            <a:spLocks noGrp="1"/>
          </p:cNvSpPr>
          <p:nvPr/>
        </p:nvSpPr>
        <p:spPr>
          <a:xfrm>
            <a:off x="-1765360" y="6520981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9-12-2025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0B7DA-B215-9A30-0DB2-A4DB909DE1A5}"/>
              </a:ext>
            </a:extLst>
          </p:cNvPr>
          <p:cNvSpPr>
            <a:spLocks noGrp="1"/>
          </p:cNvSpPr>
          <p:nvPr/>
        </p:nvSpPr>
        <p:spPr>
          <a:xfrm>
            <a:off x="838200" y="1388226"/>
            <a:ext cx="10515600" cy="49111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800" dirty="0">
              <a:latin typeface="Times New Roman"/>
              <a:cs typeface="Times New Roman"/>
            </a:endParaRPr>
          </a:p>
          <a:p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74A8F2-3A46-69FF-9821-7635026EE44E}"/>
              </a:ext>
            </a:extLst>
          </p:cNvPr>
          <p:cNvSpPr txBox="1"/>
          <p:nvPr/>
        </p:nvSpPr>
        <p:spPr>
          <a:xfrm>
            <a:off x="3051617" y="6282850"/>
            <a:ext cx="6851764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>
                <a:latin typeface="Times New Roman"/>
                <a:cs typeface="Times New Roman"/>
              </a:rPr>
              <a:t>Reference: AGMA 2101-DO4 Standard and Optimus shakti</a:t>
            </a:r>
          </a:p>
        </p:txBody>
      </p:sp>
      <p:pic>
        <p:nvPicPr>
          <p:cNvPr id="4" name="Picture 3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92F28E8A-7D45-3AB8-3DD8-A77721981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47788"/>
            <a:ext cx="1097280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046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05B8D-F921-B02F-3BDD-36EF51FCE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2CA131F7-A0A7-4A0F-3D06-EEAA97588278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F1DABA09-A5CA-49F9-C1F8-DA5E0F35FA8B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7DECB998-4EDA-2DE7-5907-F3DC01AF652A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F18F337-2EA4-7B59-9781-FAB548A194EA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i-FI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1365C52-F9AD-926B-C9F9-17DDBCFB6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16</a:t>
            </a:fld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0B5223E-6FF4-8C8F-BFFA-AF1A6A07A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11184418" cy="712728"/>
          </a:xfrm>
        </p:spPr>
        <p:txBody>
          <a:bodyPr>
            <a:normAutofit/>
          </a:bodyPr>
          <a:lstStyle/>
          <a:p>
            <a:pPr algn="ctr"/>
            <a:r>
              <a:rPr lang="de-DE" sz="2400" b="1" dirty="0">
                <a:latin typeface="Times New Roman"/>
                <a:cs typeface="Times New Roman"/>
              </a:rPr>
              <a:t> </a:t>
            </a:r>
            <a:r>
              <a:rPr lang="de-DE" sz="2400" b="1" dirty="0">
                <a:latin typeface="Times New Roman"/>
                <a:ea typeface="+mj-lt"/>
                <a:cs typeface="+mj-lt"/>
              </a:rPr>
              <a:t>Force </a:t>
            </a:r>
            <a:r>
              <a:rPr lang="de-DE" sz="2400" b="1">
                <a:latin typeface="Times New Roman"/>
                <a:ea typeface="+mj-lt"/>
                <a:cs typeface="+mj-lt"/>
              </a:rPr>
              <a:t>analysis and Stress</a:t>
            </a:r>
            <a:endParaRPr lang="de-DE" sz="2400" b="1">
              <a:latin typeface="Times New Roman"/>
              <a:cs typeface="Times New Roman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F4B8458-AF98-DA0B-FCA4-E783FF5FE485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hteck 17">
            <a:extLst>
              <a:ext uri="{FF2B5EF4-FFF2-40B4-BE49-F238E27FC236}">
                <a16:creationId xmlns:a16="http://schemas.microsoft.com/office/drawing/2014/main" id="{F4437DDA-0DC3-DB82-4906-F77E2F3B3880}"/>
              </a:ext>
            </a:extLst>
          </p:cNvPr>
          <p:cNvSpPr/>
          <p:nvPr/>
        </p:nvSpPr>
        <p:spPr>
          <a:xfrm>
            <a:off x="8057951" y="6581315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01F76408-71CC-6624-E560-84F5B93214C5}"/>
              </a:ext>
            </a:extLst>
          </p:cNvPr>
          <p:cNvSpPr>
            <a:spLocks noGrp="1"/>
          </p:cNvSpPr>
          <p:nvPr/>
        </p:nvSpPr>
        <p:spPr>
          <a:xfrm>
            <a:off x="-1765360" y="6520981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9-12-2025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08933-0867-681B-A480-E1F91039D2AE}"/>
              </a:ext>
            </a:extLst>
          </p:cNvPr>
          <p:cNvSpPr>
            <a:spLocks noGrp="1"/>
          </p:cNvSpPr>
          <p:nvPr/>
        </p:nvSpPr>
        <p:spPr>
          <a:xfrm>
            <a:off x="838200" y="1388226"/>
            <a:ext cx="10515600" cy="49111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800" dirty="0">
              <a:latin typeface="Times New Roman"/>
              <a:cs typeface="Times New Roman"/>
            </a:endParaRPr>
          </a:p>
          <a:p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591451-A292-C9AA-A8C8-BEFB5882D169}"/>
              </a:ext>
            </a:extLst>
          </p:cNvPr>
          <p:cNvSpPr txBox="1"/>
          <p:nvPr/>
        </p:nvSpPr>
        <p:spPr>
          <a:xfrm>
            <a:off x="3051617" y="6282850"/>
            <a:ext cx="6851764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>
                <a:latin typeface="Times New Roman"/>
                <a:cs typeface="Times New Roman"/>
              </a:rPr>
              <a:t>Reference: AGMA 2101-DO4 Standard and Optimus shakti</a:t>
            </a:r>
          </a:p>
        </p:txBody>
      </p:sp>
      <p:pic>
        <p:nvPicPr>
          <p:cNvPr id="7" name="Picture 6" descr="A black text with black text&#10;&#10;AI-generated content may be incorrect.">
            <a:extLst>
              <a:ext uri="{FF2B5EF4-FFF2-40B4-BE49-F238E27FC236}">
                <a16:creationId xmlns:a16="http://schemas.microsoft.com/office/drawing/2014/main" id="{D34DB751-278D-B2D4-1AED-CEECA7654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213" y="1240143"/>
            <a:ext cx="2248944" cy="7347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6D7367-C625-C37C-04E4-183502AC4FA9}"/>
              </a:ext>
            </a:extLst>
          </p:cNvPr>
          <p:cNvSpPr txBox="1"/>
          <p:nvPr/>
        </p:nvSpPr>
        <p:spPr>
          <a:xfrm>
            <a:off x="386219" y="1967630"/>
            <a:ext cx="10166958" cy="25237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imes New Roman"/>
                <a:cs typeface="Times New Roman"/>
              </a:rPr>
              <a:t>σb: Bending stress in the gear teeth </a:t>
            </a:r>
            <a:endParaRPr lang="en-US">
              <a:latin typeface="Aptos"/>
              <a:cs typeface="Times New Roman"/>
            </a:endParaRPr>
          </a:p>
          <a:p>
            <a:r>
              <a:rPr lang="en-US" sz="2000">
                <a:latin typeface="Times New Roman"/>
                <a:cs typeface="Times New Roman"/>
              </a:rPr>
              <a:t>Wt: Transmitted tangential load (force) at the pitch line</a:t>
            </a:r>
            <a:endParaRPr lang="en-US"/>
          </a:p>
          <a:p>
            <a:r>
              <a:rPr lang="en-US" sz="2000">
                <a:latin typeface="Times New Roman"/>
                <a:cs typeface="Times New Roman"/>
              </a:rPr>
              <a:t>Ko: Overload factor, accounting for unexpected loads </a:t>
            </a:r>
          </a:p>
          <a:p>
            <a:r>
              <a:rPr lang="en-US" sz="2000">
                <a:latin typeface="Times New Roman"/>
                <a:cs typeface="Times New Roman"/>
              </a:rPr>
              <a:t>Kv: Dynamic factor, accounting for dynamic effects due to speed </a:t>
            </a:r>
          </a:p>
          <a:p>
            <a:r>
              <a:rPr lang="en-US" sz="2000">
                <a:latin typeface="Times New Roman"/>
                <a:cs typeface="Times New Roman"/>
              </a:rPr>
              <a:t>Ks: Size factor, adjusting for differences in gear size </a:t>
            </a:r>
          </a:p>
          <a:p>
            <a:r>
              <a:rPr lang="en-US" sz="2000">
                <a:latin typeface="Times New Roman"/>
                <a:cs typeface="Times New Roman"/>
              </a:rPr>
              <a:t>Km: Load distribution factor, accounting for uneven load across the gear face</a:t>
            </a:r>
            <a:endParaRPr lang="en-US">
              <a:latin typeface="Aptos"/>
              <a:cs typeface="Times New Roman"/>
            </a:endParaRPr>
          </a:p>
          <a:p>
            <a:r>
              <a:rPr lang="en-US" sz="2000">
                <a:latin typeface="Times New Roman"/>
                <a:cs typeface="Times New Roman"/>
              </a:rPr>
              <a:t>J: Geometry factor for bending strength, which depends on the gear geometry</a:t>
            </a:r>
            <a:endParaRPr lang="en-US"/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892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5FF2F-BFEB-CCB5-D56C-4A6E68542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B7B0FAC0-D70F-0234-CF9F-CD96671D5A99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0BB17991-108A-B4A2-BE75-571F311735BD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936136B0-2215-654F-87CA-40E3DA619705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828DFA0-E5A5-2153-D607-D97F3B0281C4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i-FI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AA2C8FD-1A03-AC74-3BDF-58528FCEE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17</a:t>
            </a:fld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C34D57-47E1-70E5-697F-D20397FE6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11184418" cy="712728"/>
          </a:xfrm>
        </p:spPr>
        <p:txBody>
          <a:bodyPr>
            <a:normAutofit/>
          </a:bodyPr>
          <a:lstStyle/>
          <a:p>
            <a:pPr algn="ctr"/>
            <a:r>
              <a:rPr lang="de-DE" sz="2400" b="1" dirty="0">
                <a:latin typeface="Times New Roman"/>
                <a:cs typeface="Times New Roman"/>
              </a:rPr>
              <a:t> </a:t>
            </a:r>
            <a:r>
              <a:rPr lang="de-DE" sz="2400" b="1" dirty="0">
                <a:latin typeface="Times New Roman"/>
                <a:ea typeface="+mj-lt"/>
                <a:cs typeface="+mj-lt"/>
              </a:rPr>
              <a:t>Force </a:t>
            </a:r>
            <a:r>
              <a:rPr lang="de-DE" sz="2400" b="1">
                <a:latin typeface="Times New Roman"/>
                <a:ea typeface="+mj-lt"/>
                <a:cs typeface="+mj-lt"/>
              </a:rPr>
              <a:t>analysis and Stress</a:t>
            </a:r>
            <a:endParaRPr lang="de-DE" sz="2400" b="1" dirty="0">
              <a:latin typeface="Times New Roman"/>
              <a:cs typeface="Times New Roman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FBC9EC-862B-3D3B-A125-2F975375150D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hteck 17">
            <a:extLst>
              <a:ext uri="{FF2B5EF4-FFF2-40B4-BE49-F238E27FC236}">
                <a16:creationId xmlns:a16="http://schemas.microsoft.com/office/drawing/2014/main" id="{5C83B814-09B6-7F52-FF10-9DA08FB51FD7}"/>
              </a:ext>
            </a:extLst>
          </p:cNvPr>
          <p:cNvSpPr/>
          <p:nvPr/>
        </p:nvSpPr>
        <p:spPr>
          <a:xfrm>
            <a:off x="8057951" y="6581315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201470AF-1CE1-05F1-BC61-27EACE6C31E3}"/>
              </a:ext>
            </a:extLst>
          </p:cNvPr>
          <p:cNvSpPr>
            <a:spLocks noGrp="1"/>
          </p:cNvSpPr>
          <p:nvPr/>
        </p:nvSpPr>
        <p:spPr>
          <a:xfrm>
            <a:off x="-1765360" y="6520981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9-12-2025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D489B-FF25-6292-AC37-34E48887889D}"/>
              </a:ext>
            </a:extLst>
          </p:cNvPr>
          <p:cNvSpPr>
            <a:spLocks noGrp="1"/>
          </p:cNvSpPr>
          <p:nvPr/>
        </p:nvSpPr>
        <p:spPr>
          <a:xfrm>
            <a:off x="838200" y="1388226"/>
            <a:ext cx="10515600" cy="49111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800" dirty="0">
              <a:latin typeface="Times New Roman"/>
              <a:cs typeface="Times New Roman"/>
            </a:endParaRPr>
          </a:p>
          <a:p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E10FDB-9B9F-D99A-A34D-DAF5E0B4CDF7}"/>
              </a:ext>
            </a:extLst>
          </p:cNvPr>
          <p:cNvSpPr txBox="1"/>
          <p:nvPr/>
        </p:nvSpPr>
        <p:spPr>
          <a:xfrm>
            <a:off x="3051617" y="6282850"/>
            <a:ext cx="6851764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>
                <a:latin typeface="Times New Roman"/>
                <a:cs typeface="Times New Roman"/>
              </a:rPr>
              <a:t>Reference: AGMA 2101-DO4 Standard and Optimus shakti</a:t>
            </a:r>
          </a:p>
        </p:txBody>
      </p:sp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42CE968F-1B79-37A0-4973-573C264A6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838" y="1387388"/>
            <a:ext cx="4972050" cy="7429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3C490A0-B4AC-778E-D8B6-CF609B08C6C1}"/>
              </a:ext>
            </a:extLst>
          </p:cNvPr>
          <p:cNvSpPr txBox="1"/>
          <p:nvPr/>
        </p:nvSpPr>
        <p:spPr>
          <a:xfrm>
            <a:off x="386219" y="2270342"/>
            <a:ext cx="10970712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imes New Roman"/>
                <a:cs typeface="Times New Roman"/>
              </a:rPr>
              <a:t>σc: Contact stress in the gear teeth </a:t>
            </a:r>
          </a:p>
          <a:p>
            <a:r>
              <a:rPr lang="en-US" sz="2000">
                <a:latin typeface="Times New Roman"/>
                <a:cs typeface="Times New Roman"/>
              </a:rPr>
              <a:t>Wt: Transmitted tangential load (force) on the gear teeth </a:t>
            </a:r>
          </a:p>
          <a:p>
            <a:r>
              <a:rPr lang="en-US" sz="2000">
                <a:latin typeface="Times New Roman"/>
                <a:cs typeface="Times New Roman"/>
              </a:rPr>
              <a:t>Ko: Overload factor (accounting for any unexpected loads) </a:t>
            </a:r>
          </a:p>
          <a:p>
            <a:r>
              <a:rPr lang="en-US" sz="2000">
                <a:latin typeface="Times New Roman"/>
                <a:cs typeface="Times New Roman"/>
              </a:rPr>
              <a:t>Kv: Dynamic factor (accounts for dynamic effects due to speed) </a:t>
            </a:r>
          </a:p>
          <a:p>
            <a:r>
              <a:rPr lang="en-US" sz="2000">
                <a:latin typeface="Times New Roman"/>
                <a:cs typeface="Times New Roman"/>
              </a:rPr>
              <a:t>Ks: Size factor (adjusts for size differences in gears) </a:t>
            </a:r>
          </a:p>
          <a:p>
            <a:r>
              <a:rPr lang="en-US" sz="2000">
                <a:latin typeface="Times New Roman"/>
                <a:cs typeface="Times New Roman"/>
              </a:rPr>
              <a:t>Km: Load distribution factor (adjusts for uneven load across the gear face) </a:t>
            </a:r>
          </a:p>
          <a:p>
            <a:r>
              <a:rPr lang="en-US" sz="2000">
                <a:latin typeface="Times New Roman"/>
                <a:cs typeface="Times New Roman"/>
              </a:rPr>
              <a:t>KBK_BKB: Rim thickness factor (related to the gear blank design) </a:t>
            </a:r>
          </a:p>
          <a:p>
            <a:r>
              <a:rPr lang="en-US" sz="2000">
                <a:latin typeface="Times New Roman"/>
                <a:cs typeface="Times New Roman"/>
              </a:rPr>
              <a:t>Cp: Elastic coefficient, which depends on the materials used for the pinion and gear </a:t>
            </a:r>
          </a:p>
          <a:p>
            <a:r>
              <a:rPr lang="en-US" sz="2000">
                <a:latin typeface="Times New Roman"/>
                <a:cs typeface="Times New Roman"/>
              </a:rPr>
              <a:t>I: Geometry factor for pitting resistance, which depends on the gear geometry </a:t>
            </a:r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65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71B79-68AB-2E3A-2B0E-1811A4C9E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F72E912A-CA50-75FF-A388-D4E2B849F696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97EF59EE-4F35-7437-4E6A-763E4B662017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7DD2C91B-1C15-A716-0D4E-C2D7BCFF1BC0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9DAAC157-5D50-D810-ACA4-51591134C81A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i-FI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CD738B3-2767-85B3-C580-2E9281778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18</a:t>
            </a:fld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7AB313-CB82-3AE2-19D3-FDA4BC292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11184418" cy="712728"/>
          </a:xfrm>
        </p:spPr>
        <p:txBody>
          <a:bodyPr>
            <a:normAutofit/>
          </a:bodyPr>
          <a:lstStyle/>
          <a:p>
            <a:pPr algn="ctr"/>
            <a:r>
              <a:rPr lang="de-DE" sz="2800" dirty="0">
                <a:latin typeface="Times New Roman"/>
                <a:ea typeface="+mj-lt"/>
                <a:cs typeface="+mj-lt"/>
              </a:rPr>
              <a:t> </a:t>
            </a:r>
            <a:endParaRPr lang="de-DE" sz="2800" dirty="0">
              <a:latin typeface="Times New Roman"/>
              <a:cs typeface="Times New Roman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2F08E8A-169E-9DBA-1F01-7E955CE968D0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hteck 17">
            <a:extLst>
              <a:ext uri="{FF2B5EF4-FFF2-40B4-BE49-F238E27FC236}">
                <a16:creationId xmlns:a16="http://schemas.microsoft.com/office/drawing/2014/main" id="{2BCB4E4F-486D-076C-B1C7-9AC7A4F13902}"/>
              </a:ext>
            </a:extLst>
          </p:cNvPr>
          <p:cNvSpPr/>
          <p:nvPr/>
        </p:nvSpPr>
        <p:spPr>
          <a:xfrm>
            <a:off x="8057951" y="6581315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B73213D9-C3D3-90FB-54F4-64BFB33A99B0}"/>
              </a:ext>
            </a:extLst>
          </p:cNvPr>
          <p:cNvSpPr>
            <a:spLocks noGrp="1"/>
          </p:cNvSpPr>
          <p:nvPr/>
        </p:nvSpPr>
        <p:spPr>
          <a:xfrm>
            <a:off x="-1765360" y="6520981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9-12-2025</a:t>
            </a:r>
          </a:p>
        </p:txBody>
      </p:sp>
      <p:sp>
        <p:nvSpPr>
          <p:cNvPr id="13" name="Title 11">
            <a:extLst>
              <a:ext uri="{FF2B5EF4-FFF2-40B4-BE49-F238E27FC236}">
                <a16:creationId xmlns:a16="http://schemas.microsoft.com/office/drawing/2014/main" id="{E74F7372-7D1E-EC64-87CF-59A9C37E62D0}"/>
              </a:ext>
            </a:extLst>
          </p:cNvPr>
          <p:cNvSpPr txBox="1">
            <a:spLocks/>
          </p:cNvSpPr>
          <p:nvPr/>
        </p:nvSpPr>
        <p:spPr>
          <a:xfrm>
            <a:off x="693697" y="5175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>
                <a:latin typeface="Times New Roman"/>
                <a:ea typeface="+mj-lt"/>
                <a:cs typeface="+mj-lt"/>
              </a:rPr>
              <a:t>Gearbox internal shafts calculations</a:t>
            </a:r>
            <a:endParaRPr lang="en-US" sz="2400" b="1">
              <a:latin typeface="Times New Roman"/>
            </a:endParaRPr>
          </a:p>
          <a:p>
            <a:pPr algn="ctr"/>
            <a:br>
              <a:rPr lang="en-IN" sz="2800" u="sng" dirty="0">
                <a:latin typeface="Times New Roman"/>
                <a:cs typeface="Times New Roman"/>
              </a:rPr>
            </a:br>
            <a:endParaRPr lang="en-GB" sz="1800">
              <a:latin typeface="Times New Roman"/>
              <a:cs typeface="Times New Roman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BDFB82D-594E-FD1D-245B-449A53880F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550700"/>
              </p:ext>
            </p:extLst>
          </p:nvPr>
        </p:nvGraphicFramePr>
        <p:xfrm>
          <a:off x="532356" y="1315232"/>
          <a:ext cx="11195796" cy="5054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5966">
                  <a:extLst>
                    <a:ext uri="{9D8B030D-6E8A-4147-A177-3AD203B41FA5}">
                      <a16:colId xmlns:a16="http://schemas.microsoft.com/office/drawing/2014/main" val="3801985516"/>
                    </a:ext>
                  </a:extLst>
                </a:gridCol>
                <a:gridCol w="1865966">
                  <a:extLst>
                    <a:ext uri="{9D8B030D-6E8A-4147-A177-3AD203B41FA5}">
                      <a16:colId xmlns:a16="http://schemas.microsoft.com/office/drawing/2014/main" val="1151372442"/>
                    </a:ext>
                  </a:extLst>
                </a:gridCol>
                <a:gridCol w="1865966">
                  <a:extLst>
                    <a:ext uri="{9D8B030D-6E8A-4147-A177-3AD203B41FA5}">
                      <a16:colId xmlns:a16="http://schemas.microsoft.com/office/drawing/2014/main" val="1002346085"/>
                    </a:ext>
                  </a:extLst>
                </a:gridCol>
                <a:gridCol w="1865966">
                  <a:extLst>
                    <a:ext uri="{9D8B030D-6E8A-4147-A177-3AD203B41FA5}">
                      <a16:colId xmlns:a16="http://schemas.microsoft.com/office/drawing/2014/main" val="3066737892"/>
                    </a:ext>
                  </a:extLst>
                </a:gridCol>
                <a:gridCol w="1865966">
                  <a:extLst>
                    <a:ext uri="{9D8B030D-6E8A-4147-A177-3AD203B41FA5}">
                      <a16:colId xmlns:a16="http://schemas.microsoft.com/office/drawing/2014/main" val="3668786839"/>
                    </a:ext>
                  </a:extLst>
                </a:gridCol>
                <a:gridCol w="1865966">
                  <a:extLst>
                    <a:ext uri="{9D8B030D-6E8A-4147-A177-3AD203B41FA5}">
                      <a16:colId xmlns:a16="http://schemas.microsoft.com/office/drawing/2014/main" val="1239182196"/>
                    </a:ext>
                  </a:extLst>
                </a:gridCol>
              </a:tblGrid>
              <a:tr h="842378"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Stage</a:t>
                      </a:r>
                      <a:endParaRPr lang="en-US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Gear type and </a:t>
                      </a:r>
                      <a:r>
                        <a:rPr lang="en-US" b="1">
                          <a:latin typeface="Times New Roman"/>
                        </a:rPr>
                        <a:t>Face width,mm</a:t>
                      </a:r>
                      <a:endParaRPr lang="en-US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Shaft diameter</a:t>
                      </a:r>
                      <a:endParaRPr lang="en-US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Length (mm)</a:t>
                      </a:r>
                      <a:endParaRPr lang="en-US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Width (mm)</a:t>
                      </a:r>
                      <a:endParaRPr lang="en-US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Hight (mm) and depth(mm)</a:t>
                      </a:r>
                      <a:endParaRPr lang="en-US" b="1" dirty="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843038"/>
                  </a:ext>
                </a:extLst>
              </a:tr>
              <a:tr h="842378">
                <a:tc>
                  <a:txBody>
                    <a:bodyPr/>
                    <a:lstStyle/>
                    <a:p>
                      <a:endParaRPr lang="en-US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L=min(1.5*d,b)</a:t>
                      </a:r>
                      <a:endParaRPr lang="en-US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W=D/4</a:t>
                      </a:r>
                      <a:endParaRPr lang="en-US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T=D/6 </a:t>
                      </a:r>
                      <a:endParaRPr lang="en-US" b="1" dirty="0"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r>
                        <a:rPr lang="en-US" b="1">
                          <a:latin typeface="Times New Roman"/>
                        </a:rPr>
                        <a:t>K.d=T/2</a:t>
                      </a:r>
                      <a:endParaRPr lang="en-US" b="1" dirty="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196249"/>
                  </a:ext>
                </a:extLst>
              </a:tr>
              <a:tr h="842378"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1st stage</a:t>
                      </a:r>
                      <a:endParaRPr lang="en-US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Sun gear-160mm</a:t>
                      </a:r>
                      <a:endParaRPr lang="en-US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26.66</a:t>
                      </a:r>
                    </a:p>
                    <a:p>
                      <a:pPr lvl="0">
                        <a:buNone/>
                      </a:pPr>
                      <a:r>
                        <a:rPr lang="en-US" b="1" dirty="0">
                          <a:latin typeface="Times New Roman"/>
                        </a:rPr>
                        <a:t>13.33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191339"/>
                  </a:ext>
                </a:extLst>
              </a:tr>
              <a:tr h="842378"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1st stage</a:t>
                      </a:r>
                      <a:endParaRPr lang="en-US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Planet gear-160mm</a:t>
                      </a:r>
                      <a:endParaRPr lang="en-US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27.5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18.33</a:t>
                      </a:r>
                    </a:p>
                    <a:p>
                      <a:pPr lvl="0">
                        <a:buNone/>
                      </a:pPr>
                      <a:r>
                        <a:rPr lang="en-US" b="1" dirty="0">
                          <a:latin typeface="Times New Roman"/>
                        </a:rPr>
                        <a:t>9.16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216975"/>
                  </a:ext>
                </a:extLst>
              </a:tr>
              <a:tr h="842378"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2nd stage</a:t>
                      </a:r>
                      <a:endParaRPr lang="en-US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Sun gear-140mm </a:t>
                      </a:r>
                      <a:endParaRPr lang="en-US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34.5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23</a:t>
                      </a:r>
                    </a:p>
                    <a:p>
                      <a:pPr lvl="0">
                        <a:buNone/>
                      </a:pPr>
                      <a:r>
                        <a:rPr lang="en-US" b="1" dirty="0">
                          <a:latin typeface="Times New Roman"/>
                        </a:rPr>
                        <a:t>11.5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289713"/>
                  </a:ext>
                </a:extLst>
              </a:tr>
              <a:tr h="842378"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2nd stage</a:t>
                      </a:r>
                      <a:endParaRPr lang="en-US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Planet gear-140mm</a:t>
                      </a:r>
                      <a:endParaRPr lang="en-US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13.33</a:t>
                      </a:r>
                    </a:p>
                    <a:p>
                      <a:pPr lvl="0">
                        <a:buNone/>
                      </a:pPr>
                      <a:r>
                        <a:rPr lang="en-US" b="1" dirty="0">
                          <a:latin typeface="Times New Roman"/>
                        </a:rPr>
                        <a:t>6.66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522801"/>
                  </a:ext>
                </a:extLst>
              </a:tr>
            </a:tbl>
          </a:graphicData>
        </a:graphic>
      </p:graphicFrame>
      <p:pic>
        <p:nvPicPr>
          <p:cNvPr id="7" name="Picture 6" descr="A math problem with numbers and symbols&#10;&#10;AI-generated content may be incorrect.">
            <a:extLst>
              <a:ext uri="{FF2B5EF4-FFF2-40B4-BE49-F238E27FC236}">
                <a16:creationId xmlns:a16="http://schemas.microsoft.com/office/drawing/2014/main" id="{8E306562-6F09-18E8-B32A-D9BFCB069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948" y="2232178"/>
            <a:ext cx="1417528" cy="69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044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07C05-3F90-9266-79B2-852BA51A0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284BB966-5785-6E99-F127-0DA36C406DB2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8EFC822C-98EB-D02D-9EA2-6757254FB070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4DB29227-3CD1-ADF8-298F-79AAF63899F8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2BE8B3D-546B-6FC9-0E6A-7EDA74F784F1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i-FI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DB80E0E-B449-BF5E-72AB-D5D089835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19</a:t>
            </a:fld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5E03ACC-C26D-6FB6-37E3-C7927EB22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11184418" cy="712728"/>
          </a:xfrm>
        </p:spPr>
        <p:txBody>
          <a:bodyPr>
            <a:normAutofit/>
          </a:bodyPr>
          <a:lstStyle/>
          <a:p>
            <a:pPr algn="ctr"/>
            <a:r>
              <a:rPr lang="de-DE" sz="2800" dirty="0">
                <a:latin typeface="Times New Roman"/>
                <a:ea typeface="+mj-lt"/>
                <a:cs typeface="+mj-lt"/>
              </a:rPr>
              <a:t> </a:t>
            </a:r>
            <a:endParaRPr lang="de-DE" sz="2800" dirty="0">
              <a:latin typeface="Times New Roman"/>
              <a:cs typeface="Times New Roman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02ABF6-A010-4F90-48F3-A9CA68443683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hteck 17">
            <a:extLst>
              <a:ext uri="{FF2B5EF4-FFF2-40B4-BE49-F238E27FC236}">
                <a16:creationId xmlns:a16="http://schemas.microsoft.com/office/drawing/2014/main" id="{FCE3C34A-AC2E-42C1-3248-B81645CD92E4}"/>
              </a:ext>
            </a:extLst>
          </p:cNvPr>
          <p:cNvSpPr/>
          <p:nvPr/>
        </p:nvSpPr>
        <p:spPr>
          <a:xfrm>
            <a:off x="8057951" y="6581315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EA4D3F9B-C8BF-A2A4-C73A-82C0FB1A71C7}"/>
              </a:ext>
            </a:extLst>
          </p:cNvPr>
          <p:cNvSpPr>
            <a:spLocks noGrp="1"/>
          </p:cNvSpPr>
          <p:nvPr/>
        </p:nvSpPr>
        <p:spPr>
          <a:xfrm>
            <a:off x="-1765360" y="6520981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9-12-2025</a:t>
            </a:r>
          </a:p>
        </p:txBody>
      </p:sp>
      <p:sp>
        <p:nvSpPr>
          <p:cNvPr id="13" name="Title 11">
            <a:extLst>
              <a:ext uri="{FF2B5EF4-FFF2-40B4-BE49-F238E27FC236}">
                <a16:creationId xmlns:a16="http://schemas.microsoft.com/office/drawing/2014/main" id="{B5702499-23A8-B1C1-B21E-86EDBEE8667D}"/>
              </a:ext>
            </a:extLst>
          </p:cNvPr>
          <p:cNvSpPr txBox="1">
            <a:spLocks/>
          </p:cNvSpPr>
          <p:nvPr/>
        </p:nvSpPr>
        <p:spPr>
          <a:xfrm>
            <a:off x="693697" y="5175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>
                <a:latin typeface="Times New Roman"/>
                <a:ea typeface="Calibri Light"/>
                <a:cs typeface="Calibri Light"/>
              </a:rPr>
              <a:t>Weight and Cost estimation </a:t>
            </a:r>
            <a:endParaRPr lang="en-US" sz="2400" b="1" dirty="0">
              <a:latin typeface="Times New Roman"/>
              <a:ea typeface="Calibri Light"/>
              <a:cs typeface="Calibri Light"/>
            </a:endParaRPr>
          </a:p>
          <a:p>
            <a:pPr algn="ctr"/>
            <a:br>
              <a:rPr lang="en-IN" sz="2800" u="sng" dirty="0">
                <a:latin typeface="Times New Roman"/>
                <a:cs typeface="Times New Roman"/>
              </a:rPr>
            </a:br>
            <a:endParaRPr lang="en-GB" sz="1800">
              <a:latin typeface="Times New Roman"/>
              <a:cs typeface="Times New Roman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D85EE3B-E437-4C0F-1CAC-8CAA4D5310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417747"/>
              </p:ext>
            </p:extLst>
          </p:nvPr>
        </p:nvGraphicFramePr>
        <p:xfrm>
          <a:off x="427972" y="1388301"/>
          <a:ext cx="11175996" cy="3496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3999">
                  <a:extLst>
                    <a:ext uri="{9D8B030D-6E8A-4147-A177-3AD203B41FA5}">
                      <a16:colId xmlns:a16="http://schemas.microsoft.com/office/drawing/2014/main" val="3136422432"/>
                    </a:ext>
                  </a:extLst>
                </a:gridCol>
                <a:gridCol w="2793999">
                  <a:extLst>
                    <a:ext uri="{9D8B030D-6E8A-4147-A177-3AD203B41FA5}">
                      <a16:colId xmlns:a16="http://schemas.microsoft.com/office/drawing/2014/main" val="964762032"/>
                    </a:ext>
                  </a:extLst>
                </a:gridCol>
                <a:gridCol w="2793999">
                  <a:extLst>
                    <a:ext uri="{9D8B030D-6E8A-4147-A177-3AD203B41FA5}">
                      <a16:colId xmlns:a16="http://schemas.microsoft.com/office/drawing/2014/main" val="475269150"/>
                    </a:ext>
                  </a:extLst>
                </a:gridCol>
                <a:gridCol w="2793999">
                  <a:extLst>
                    <a:ext uri="{9D8B030D-6E8A-4147-A177-3AD203B41FA5}">
                      <a16:colId xmlns:a16="http://schemas.microsoft.com/office/drawing/2014/main" val="710244737"/>
                    </a:ext>
                  </a:extLst>
                </a:gridCol>
              </a:tblGrid>
              <a:tr h="49953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Components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Weight estimation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Cost estimation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514451"/>
                  </a:ext>
                </a:extLst>
              </a:tr>
              <a:tr h="49953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Gearbox Housing *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8000-9000 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16200 €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376423"/>
                  </a:ext>
                </a:extLst>
              </a:tr>
              <a:tr h="49953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Gears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7000-7500 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34000 </a:t>
                      </a:r>
                      <a:r>
                        <a:rPr lang="en-US" sz="1800" b="0" i="0" u="none" strike="noStrike" noProof="0"/>
                        <a:t>€</a:t>
                      </a:r>
                      <a:endParaRPr lang="en-US" b="1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2588940"/>
                  </a:ext>
                </a:extLst>
              </a:tr>
              <a:tr h="49953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Bearings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1100 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2100 </a:t>
                      </a:r>
                      <a:r>
                        <a:rPr lang="en-US" sz="1800" b="0" i="0" u="none" strike="noStrike" noProof="0"/>
                        <a:t>€</a:t>
                      </a:r>
                      <a:endParaRPr lang="en-US" b="1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392726"/>
                  </a:ext>
                </a:extLst>
              </a:tr>
              <a:tr h="49953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Brake *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150 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5000 </a:t>
                      </a:r>
                      <a:r>
                        <a:rPr lang="en-US" sz="1800" b="0" i="0" u="none" strike="noStrike" noProof="0"/>
                        <a:t>€</a:t>
                      </a:r>
                      <a:endParaRPr lang="en-US" b="1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469293"/>
                  </a:ext>
                </a:extLst>
              </a:tr>
              <a:tr h="49953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Coupling *1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200 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1200 </a:t>
                      </a:r>
                      <a:r>
                        <a:rPr lang="en-US" sz="1800" b="0" i="0" u="none" strike="noStrike" noProof="0"/>
                        <a:t>€</a:t>
                      </a:r>
                      <a:endParaRPr lang="en-US" b="1" dirty="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85203"/>
                  </a:ext>
                </a:extLst>
              </a:tr>
              <a:tr h="49953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Internal shaft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3000 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13000 </a:t>
                      </a:r>
                      <a:r>
                        <a:rPr lang="en-US" sz="1800" b="0" i="0" u="none" strike="noStrike" noProof="0"/>
                        <a:t>€</a:t>
                      </a:r>
                      <a:endParaRPr lang="en-US" b="1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75340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5E93BF6-C42B-7F26-1A08-10D48C37A1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147373"/>
              </p:ext>
            </p:extLst>
          </p:nvPr>
        </p:nvGraphicFramePr>
        <p:xfrm>
          <a:off x="1875981" y="5263061"/>
          <a:ext cx="816864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4320">
                  <a:extLst>
                    <a:ext uri="{9D8B030D-6E8A-4147-A177-3AD203B41FA5}">
                      <a16:colId xmlns:a16="http://schemas.microsoft.com/office/drawing/2014/main" val="280376971"/>
                    </a:ext>
                  </a:extLst>
                </a:gridCol>
                <a:gridCol w="4084320">
                  <a:extLst>
                    <a:ext uri="{9D8B030D-6E8A-4147-A177-3AD203B41FA5}">
                      <a16:colId xmlns:a16="http://schemas.microsoft.com/office/drawing/2014/main" val="1320698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/>
                        </a:rPr>
                        <a:t>Total Weight</a:t>
                      </a:r>
                    </a:p>
                  </a:txBody>
                  <a:tcPr>
                    <a:solidFill>
                      <a:srgbClr val="EBED7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  <a:latin typeface="Times New Roman"/>
                        </a:rPr>
                        <a:t>24,400 Kg</a:t>
                      </a:r>
                    </a:p>
                  </a:txBody>
                  <a:tcPr>
                    <a:solidFill>
                      <a:srgbClr val="EBED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309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/>
                        </a:rPr>
                        <a:t>Total cost</a:t>
                      </a:r>
                    </a:p>
                  </a:txBody>
                  <a:tcPr>
                    <a:solidFill>
                      <a:srgbClr val="EBED7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  <a:latin typeface="Times New Roman"/>
                        </a:rPr>
                        <a:t>90,000 – 1,35,000 </a:t>
                      </a:r>
                      <a:r>
                        <a:rPr lang="en-US" sz="1800" b="0" i="0" u="none" strike="noStrike" noProof="0">
                          <a:solidFill>
                            <a:schemeClr val="tx1"/>
                          </a:solidFill>
                        </a:rPr>
                        <a:t>€</a:t>
                      </a:r>
                      <a:endParaRPr lang="en-US" b="1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>
                    <a:solidFill>
                      <a:srgbClr val="EBED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581792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992B91F-D1A0-2A65-768B-13362606A11C}"/>
              </a:ext>
            </a:extLst>
          </p:cNvPr>
          <p:cNvSpPr txBox="1"/>
          <p:nvPr/>
        </p:nvSpPr>
        <p:spPr>
          <a:xfrm>
            <a:off x="2476500" y="6163235"/>
            <a:ext cx="72165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Source-https://www.indexbox.io/search/cast-iron-price-per-kg</a:t>
            </a:r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23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47672-3CC8-A3D9-5404-84F2B78B6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4045" y="1748938"/>
            <a:ext cx="9144000" cy="912598"/>
          </a:xfrm>
        </p:spPr>
        <p:txBody>
          <a:bodyPr>
            <a:noAutofit/>
          </a:bodyPr>
          <a:lstStyle/>
          <a:p>
            <a:r>
              <a:rPr lang="it-IT" sz="3600" dirty="0">
                <a:latin typeface="Times New Roman"/>
                <a:cs typeface="Times New Roman"/>
              </a:rPr>
              <a:t>Weekly report: Team </a:t>
            </a:r>
            <a:r>
              <a:rPr lang="it-IT" sz="3600" dirty="0" err="1">
                <a:latin typeface="Times New Roman"/>
                <a:cs typeface="Times New Roman"/>
              </a:rPr>
              <a:t>Gearbox</a:t>
            </a:r>
            <a:r>
              <a:rPr lang="it-IT" sz="3600" dirty="0">
                <a:latin typeface="Times New Roman"/>
                <a:cs typeface="Times New Roman"/>
              </a:rPr>
              <a:t>, </a:t>
            </a:r>
            <a:r>
              <a:rPr lang="it-IT" sz="3600" dirty="0" err="1">
                <a:latin typeface="Times New Roman"/>
                <a:cs typeface="Times New Roman"/>
              </a:rPr>
              <a:t>Brake</a:t>
            </a:r>
            <a:r>
              <a:rPr lang="it-IT" sz="3600" dirty="0">
                <a:latin typeface="Times New Roman"/>
                <a:cs typeface="Times New Roman"/>
              </a:rPr>
              <a:t>, </a:t>
            </a:r>
            <a:r>
              <a:rPr lang="it-IT" sz="3600" dirty="0" err="1">
                <a:latin typeface="Times New Roman"/>
                <a:cs typeface="Times New Roman"/>
              </a:rPr>
              <a:t>Coupling</a:t>
            </a:r>
            <a:r>
              <a:rPr lang="it-IT" sz="3600" dirty="0">
                <a:latin typeface="Times New Roman"/>
                <a:cs typeface="Times New Roman"/>
              </a:rPr>
              <a:t> </a:t>
            </a:r>
            <a:endParaRPr lang="en-GB" sz="3600" dirty="0">
              <a:latin typeface="Times New Roman"/>
              <a:cs typeface="Times New Roman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A63BB-08BE-619B-2533-3CC69CC19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16656" y="2650278"/>
            <a:ext cx="5899051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z="2000" dirty="0">
                <a:latin typeface="Times New Roman"/>
                <a:cs typeface="Times New Roman"/>
              </a:rPr>
              <a:t>Week </a:t>
            </a:r>
            <a:r>
              <a:rPr lang="it-IT" sz="2000" dirty="0" err="1">
                <a:latin typeface="Times New Roman"/>
                <a:cs typeface="Times New Roman"/>
              </a:rPr>
              <a:t>number</a:t>
            </a:r>
            <a:r>
              <a:rPr lang="it-IT" sz="2000" dirty="0">
                <a:latin typeface="Times New Roman"/>
                <a:cs typeface="Times New Roman"/>
              </a:rPr>
              <a:t> : 11</a:t>
            </a:r>
          </a:p>
          <a:p>
            <a:r>
              <a:rPr lang="it-IT" sz="2000" dirty="0">
                <a:latin typeface="Times New Roman"/>
                <a:cs typeface="Times New Roman"/>
              </a:rPr>
              <a:t>Date: 09/12/2025</a:t>
            </a:r>
          </a:p>
          <a:p>
            <a:r>
              <a:rPr lang="it-IT" sz="2000" dirty="0">
                <a:latin typeface="Times New Roman"/>
                <a:cs typeface="Times New Roman"/>
              </a:rPr>
              <a:t>Supervisor: Prof. Peter </a:t>
            </a:r>
            <a:r>
              <a:rPr lang="it-IT" sz="2000" err="1">
                <a:latin typeface="Times New Roman"/>
                <a:cs typeface="Times New Roman"/>
              </a:rPr>
              <a:t>Quell</a:t>
            </a:r>
            <a:endParaRPr lang="en-GB" sz="2000" err="1">
              <a:latin typeface="Times New Roman"/>
              <a:cs typeface="Times New Roman"/>
            </a:endParaRPr>
          </a:p>
        </p:txBody>
      </p:sp>
      <p:pic>
        <p:nvPicPr>
          <p:cNvPr id="8" name="Picture 8" descr="Hochschule Flensburg (Fachhochschule) – Wikipedia">
            <a:extLst>
              <a:ext uri="{FF2B5EF4-FFF2-40B4-BE49-F238E27FC236}">
                <a16:creationId xmlns:a16="http://schemas.microsoft.com/office/drawing/2014/main" id="{E88D30C2-B846-594F-69A8-55F553804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EE7EEC8C-633A-AEB3-3E8A-978E3C75A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13120F1-DE8B-A6AA-A1D5-19926A98F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34" name="Free-form: Shape 13">
            <a:extLst>
              <a:ext uri="{FF2B5EF4-FFF2-40B4-BE49-F238E27FC236}">
                <a16:creationId xmlns:a16="http://schemas.microsoft.com/office/drawing/2014/main" id="{44C88E41-E5B3-0D11-A4D3-711DA18380C9}"/>
              </a:ext>
            </a:extLst>
          </p:cNvPr>
          <p:cNvSpPr/>
          <p:nvPr/>
        </p:nvSpPr>
        <p:spPr>
          <a:xfrm>
            <a:off x="0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bg1"/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-form: Shape 13">
            <a:extLst>
              <a:ext uri="{FF2B5EF4-FFF2-40B4-BE49-F238E27FC236}">
                <a16:creationId xmlns:a16="http://schemas.microsoft.com/office/drawing/2014/main" id="{C26B78DF-71CA-5509-F4C5-6276C7251B89}"/>
              </a:ext>
            </a:extLst>
          </p:cNvPr>
          <p:cNvSpPr/>
          <p:nvPr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Free-form: Shape 13">
            <a:extLst>
              <a:ext uri="{FF2B5EF4-FFF2-40B4-BE49-F238E27FC236}">
                <a16:creationId xmlns:a16="http://schemas.microsoft.com/office/drawing/2014/main" id="{2AC7F7CE-A165-18C0-6918-B9EA07638042}"/>
              </a:ext>
            </a:extLst>
          </p:cNvPr>
          <p:cNvSpPr/>
          <p:nvPr/>
        </p:nvSpPr>
        <p:spPr>
          <a:xfrm>
            <a:off x="-299280" y="5942449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hteck 17">
            <a:extLst>
              <a:ext uri="{FF2B5EF4-FFF2-40B4-BE49-F238E27FC236}">
                <a16:creationId xmlns:a16="http://schemas.microsoft.com/office/drawing/2014/main" id="{735E7E19-AD9A-2739-2D13-BC73EA4C7596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i-FI" sz="11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19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2FD2ECB6-38EA-E857-A881-0C8E141A489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592750"/>
            <a:ext cx="1753782" cy="131363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4389E-5559-8492-2D9E-AFA299DB9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64845" y="6542724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2</a:t>
            </a:fld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61359" y="3992437"/>
            <a:ext cx="8495794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Group Members :</a:t>
            </a:r>
            <a:r>
              <a:rPr lang="en-US" dirty="0" err="1">
                <a:latin typeface="Times New Roman"/>
                <a:cs typeface="Times New Roman"/>
              </a:rPr>
              <a:t>Nehang</a:t>
            </a:r>
            <a:r>
              <a:rPr lang="en-US" dirty="0">
                <a:latin typeface="Times New Roman"/>
                <a:cs typeface="Times New Roman"/>
              </a:rPr>
              <a:t> Jitendra </a:t>
            </a:r>
            <a:r>
              <a:rPr lang="en-US" dirty="0" err="1">
                <a:latin typeface="Times New Roman"/>
                <a:cs typeface="Times New Roman"/>
              </a:rPr>
              <a:t>Joshi,Santo</a:t>
            </a:r>
            <a:r>
              <a:rPr lang="en-US" dirty="0">
                <a:latin typeface="Times New Roman"/>
                <a:cs typeface="Times New Roman"/>
              </a:rPr>
              <a:t> Mazumder,</a:t>
            </a:r>
            <a:r>
              <a:rPr lang="fi-FI" dirty="0">
                <a:latin typeface="Times New Roman"/>
                <a:cs typeface="Times New Roman"/>
              </a:rPr>
              <a:t>Md </a:t>
            </a:r>
            <a:r>
              <a:rPr lang="fi-FI" dirty="0" err="1">
                <a:latin typeface="Times New Roman"/>
                <a:cs typeface="Times New Roman"/>
              </a:rPr>
              <a:t>Razaul</a:t>
            </a:r>
            <a:r>
              <a:rPr lang="fi-FI" dirty="0">
                <a:latin typeface="Times New Roman"/>
                <a:cs typeface="Times New Roman"/>
              </a:rPr>
              <a:t> Karim Rahat </a:t>
            </a:r>
            <a:endParaRPr lang="en-US"/>
          </a:p>
          <a:p>
            <a:r>
              <a:rPr lang="fi-FI" dirty="0">
                <a:latin typeface="Times New Roman"/>
                <a:cs typeface="Times New Roman"/>
              </a:rPr>
              <a:t>                              </a:t>
            </a:r>
            <a:endParaRPr lang="fi-FI" dirty="0" err="1">
              <a:latin typeface="Aptos"/>
              <a:cs typeface="Times New Roman"/>
            </a:endParaRPr>
          </a:p>
          <a:p>
            <a:r>
              <a:rPr lang="fi-FI" dirty="0">
                <a:latin typeface="Times New Roman"/>
                <a:cs typeface="Times New Roman"/>
              </a:rPr>
              <a:t>                                        </a:t>
            </a:r>
            <a:r>
              <a:rPr lang="en-GB" dirty="0">
                <a:latin typeface="Times New Roman"/>
                <a:ea typeface="+mn-lt"/>
                <a:cs typeface="+mn-lt"/>
              </a:rPr>
              <a:t>Presented by</a:t>
            </a:r>
            <a:r>
              <a:rPr lang="fi-FI" dirty="0">
                <a:latin typeface="Times New Roman"/>
                <a:cs typeface="Times New Roman"/>
              </a:rPr>
              <a:t> -</a:t>
            </a:r>
            <a:r>
              <a:rPr lang="en-US" dirty="0">
                <a:latin typeface="Times New Roman"/>
                <a:cs typeface="Times New Roman"/>
              </a:rPr>
              <a:t>Santo Mazumder</a:t>
            </a:r>
          </a:p>
          <a:p>
            <a:pPr marL="342900" indent="-342900">
              <a:buFont typeface="+mj-lt"/>
              <a:buAutoNum type="arabicPeriod"/>
            </a:pPr>
            <a:endParaRPr lang="fi-FI">
              <a:latin typeface="Times New Roman"/>
              <a:cs typeface="Times New Roman"/>
            </a:endParaRP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98440240-F425-0B72-2058-EC45CD20C2C8}"/>
              </a:ext>
            </a:extLst>
          </p:cNvPr>
          <p:cNvSpPr>
            <a:spLocks noGrp="1"/>
          </p:cNvSpPr>
          <p:nvPr/>
        </p:nvSpPr>
        <p:spPr>
          <a:xfrm>
            <a:off x="-1765360" y="6520981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9-12-2025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hteck 17">
            <a:extLst>
              <a:ext uri="{FF2B5EF4-FFF2-40B4-BE49-F238E27FC236}">
                <a16:creationId xmlns:a16="http://schemas.microsoft.com/office/drawing/2014/main" id="{30319656-CF5E-28CD-1CFD-A3C3C62A9F22}"/>
              </a:ext>
            </a:extLst>
          </p:cNvPr>
          <p:cNvSpPr/>
          <p:nvPr/>
        </p:nvSpPr>
        <p:spPr>
          <a:xfrm>
            <a:off x="8057951" y="6581315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</p:spTree>
    <p:extLst>
      <p:ext uri="{BB962C8B-B14F-4D97-AF65-F5344CB8AC3E}">
        <p14:creationId xmlns:p14="http://schemas.microsoft.com/office/powerpoint/2010/main" val="736408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E54B6-C7A3-0F17-5F9C-069A21FF1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8310D3BA-47B6-CBB3-2C66-C4BE28EF5BEA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3DA86AAD-38C5-48E4-DB52-11A4EDF109DB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178D95C2-7D70-07B2-C18D-8271C621D4A4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07CC7338-3B69-DFDF-DCBD-41943AC2165D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i-FI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27E223D-7C94-C61F-A122-0C3A7CFF6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20</a:t>
            </a:fld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FC1CBC-EEC8-CEF4-97F1-EB85E759B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11184418" cy="712728"/>
          </a:xfrm>
        </p:spPr>
        <p:txBody>
          <a:bodyPr>
            <a:normAutofit/>
          </a:bodyPr>
          <a:lstStyle/>
          <a:p>
            <a:pPr algn="ctr"/>
            <a:r>
              <a:rPr lang="de-DE" sz="2800" dirty="0">
                <a:latin typeface="Times New Roman"/>
                <a:ea typeface="+mj-lt"/>
                <a:cs typeface="+mj-lt"/>
              </a:rPr>
              <a:t> </a:t>
            </a:r>
            <a:endParaRPr lang="de-DE" sz="2800" dirty="0">
              <a:latin typeface="Times New Roman"/>
              <a:cs typeface="Times New Roman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66058D-F17D-EB13-2D1C-2C677359B739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hteck 17">
            <a:extLst>
              <a:ext uri="{FF2B5EF4-FFF2-40B4-BE49-F238E27FC236}">
                <a16:creationId xmlns:a16="http://schemas.microsoft.com/office/drawing/2014/main" id="{BA60E0A6-237E-1C53-8E08-B710A537A8F7}"/>
              </a:ext>
            </a:extLst>
          </p:cNvPr>
          <p:cNvSpPr/>
          <p:nvPr/>
        </p:nvSpPr>
        <p:spPr>
          <a:xfrm>
            <a:off x="8057951" y="6581315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D69FEE34-D030-9A7D-18F0-ED62B22F6CDE}"/>
              </a:ext>
            </a:extLst>
          </p:cNvPr>
          <p:cNvSpPr>
            <a:spLocks noGrp="1"/>
          </p:cNvSpPr>
          <p:nvPr/>
        </p:nvSpPr>
        <p:spPr>
          <a:xfrm>
            <a:off x="-1765360" y="6520981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9-12-2025</a:t>
            </a:r>
          </a:p>
        </p:txBody>
      </p:sp>
      <p:sp>
        <p:nvSpPr>
          <p:cNvPr id="13" name="Title 11">
            <a:extLst>
              <a:ext uri="{FF2B5EF4-FFF2-40B4-BE49-F238E27FC236}">
                <a16:creationId xmlns:a16="http://schemas.microsoft.com/office/drawing/2014/main" id="{F05C6802-3A72-41FE-C11A-65B81E8D3977}"/>
              </a:ext>
            </a:extLst>
          </p:cNvPr>
          <p:cNvSpPr txBox="1">
            <a:spLocks/>
          </p:cNvSpPr>
          <p:nvPr/>
        </p:nvSpPr>
        <p:spPr>
          <a:xfrm>
            <a:off x="693697" y="5175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latin typeface="Times New Roman"/>
                <a:ea typeface="Calibri Light"/>
                <a:cs typeface="Calibri Light"/>
              </a:rPr>
              <a:t>Weight and Cost estimation Bolted flange connection </a:t>
            </a:r>
            <a:endParaRPr lang="en-US" sz="2800" dirty="0">
              <a:latin typeface="Times New Roman"/>
              <a:ea typeface="Calibri Light"/>
              <a:cs typeface="Calibri Light"/>
            </a:endParaRPr>
          </a:p>
          <a:p>
            <a:pPr algn="ctr"/>
            <a:br>
              <a:rPr lang="en-IN" sz="2800" u="sng" dirty="0">
                <a:latin typeface="Times New Roman"/>
                <a:cs typeface="Times New Roman"/>
              </a:rPr>
            </a:br>
            <a:endParaRPr lang="en-GB" sz="1800">
              <a:latin typeface="Times New Roman"/>
              <a:cs typeface="Times New Roman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4789DD8-3D63-1011-7C74-C845BEE3B3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335693"/>
              </p:ext>
            </p:extLst>
          </p:nvPr>
        </p:nvGraphicFramePr>
        <p:xfrm>
          <a:off x="1630680" y="1719700"/>
          <a:ext cx="8617094" cy="2901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8547">
                  <a:extLst>
                    <a:ext uri="{9D8B030D-6E8A-4147-A177-3AD203B41FA5}">
                      <a16:colId xmlns:a16="http://schemas.microsoft.com/office/drawing/2014/main" val="225788200"/>
                    </a:ext>
                  </a:extLst>
                </a:gridCol>
                <a:gridCol w="4308547">
                  <a:extLst>
                    <a:ext uri="{9D8B030D-6E8A-4147-A177-3AD203B41FA5}">
                      <a16:colId xmlns:a16="http://schemas.microsoft.com/office/drawing/2014/main" val="1931570291"/>
                    </a:ext>
                  </a:extLst>
                </a:gridCol>
              </a:tblGrid>
              <a:tr h="967056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Weight  and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4500 Kg and 32,500 </a:t>
                      </a:r>
                      <a:r>
                        <a:rPr lang="en-US" sz="1800" b="0" i="0" u="none" strike="noStrike" noProof="0"/>
                        <a:t>€</a:t>
                      </a:r>
                      <a:endParaRPr lang="en-US" b="1" dirty="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450120"/>
                  </a:ext>
                </a:extLst>
              </a:tr>
              <a:tr h="96705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Material </a:t>
                      </a:r>
                      <a:endParaRPr lang="en-US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EN-GJS-400-18-LT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695905"/>
                  </a:ext>
                </a:extLst>
              </a:tr>
              <a:tr h="96705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Bolts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M48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11772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8E6199C-FC74-D143-2EA6-8B62446BFAC8}"/>
              </a:ext>
            </a:extLst>
          </p:cNvPr>
          <p:cNvSpPr txBox="1"/>
          <p:nvPr/>
        </p:nvSpPr>
        <p:spPr>
          <a:xfrm>
            <a:off x="2476500" y="6163235"/>
            <a:ext cx="72165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Source-https://www.indexbox.io/search/cast-iron-price-per-kg</a:t>
            </a:r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648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9DC84-CD1B-692E-FE94-ED169541D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38A47C7B-F9B5-EFB0-8CB6-A49060CAFCCA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B4D28D4D-13A5-2A28-9E33-997DAF8B94E9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94EE9426-ABF1-906A-2199-126C57C6F97C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3CA760C-6AA6-998A-6226-24319BF9A9C5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i-FI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3086075-971A-57E9-5A36-6301D89B3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21</a:t>
            </a:fld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D4BD56A-5662-DAE1-3B7F-67D1F0557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568" y="301570"/>
            <a:ext cx="9085324" cy="798992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800">
                <a:latin typeface="Times New Roman"/>
                <a:cs typeface="Times New Roman"/>
              </a:rPr>
              <a:t>Next Steps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B69CEFF-6869-2C3E-5EED-54982455BBD1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hteck 17">
            <a:extLst>
              <a:ext uri="{FF2B5EF4-FFF2-40B4-BE49-F238E27FC236}">
                <a16:creationId xmlns:a16="http://schemas.microsoft.com/office/drawing/2014/main" id="{6EEDB426-D240-9356-723E-A1607BD9FDB8}"/>
              </a:ext>
            </a:extLst>
          </p:cNvPr>
          <p:cNvSpPr/>
          <p:nvPr/>
        </p:nvSpPr>
        <p:spPr>
          <a:xfrm>
            <a:off x="8057951" y="6581315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DB07902B-1797-0885-59E3-30A9B6FCA1A1}"/>
              </a:ext>
            </a:extLst>
          </p:cNvPr>
          <p:cNvSpPr>
            <a:spLocks noGrp="1"/>
          </p:cNvSpPr>
          <p:nvPr/>
        </p:nvSpPr>
        <p:spPr>
          <a:xfrm>
            <a:off x="-1765360" y="6520981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9-12-2025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5B555AB6-22AB-A928-C3A0-065AE9AB7325}"/>
              </a:ext>
            </a:extLst>
          </p:cNvPr>
          <p:cNvSpPr txBox="1"/>
          <p:nvPr/>
        </p:nvSpPr>
        <p:spPr>
          <a:xfrm>
            <a:off x="483984" y="1232799"/>
            <a:ext cx="5759669" cy="95718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ts val="1000"/>
              </a:spcBef>
              <a:buFont typeface="Wingdings"/>
              <a:buChar char="v"/>
            </a:pPr>
            <a:r>
              <a:rPr lang="de-DE" sz="2000">
                <a:latin typeface="Times New Roman"/>
                <a:cs typeface="Times New Roman"/>
              </a:rPr>
              <a:t>Bearing calculation</a:t>
            </a:r>
            <a:endParaRPr lang="en-GB" sz="2000">
              <a:latin typeface="Aptos"/>
              <a:cs typeface="Times New Roman"/>
            </a:endParaRP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Font typeface="Wingdings"/>
              <a:buChar char="v"/>
            </a:pPr>
            <a:r>
              <a:rPr lang="en-GB" sz="2000">
                <a:latin typeface="Times New Roman"/>
                <a:cs typeface="Times New Roman"/>
              </a:rPr>
              <a:t>Coupling design and calculation</a:t>
            </a:r>
            <a:endParaRPr lang="en-US" sz="2000">
              <a:latin typeface="Times New Roman"/>
              <a:cs typeface="Times New Roman"/>
            </a:endParaRP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Font typeface="Wingdings"/>
              <a:buChar char="v"/>
            </a:pPr>
            <a:r>
              <a:rPr lang="en-GB" sz="2000">
                <a:latin typeface="Times New Roman"/>
                <a:cs typeface="Times New Roman"/>
              </a:rPr>
              <a:t>Brake </a:t>
            </a:r>
            <a:r>
              <a:rPr lang="en-GB" sz="2000" err="1">
                <a:latin typeface="Times New Roman"/>
                <a:cs typeface="Times New Roman"/>
              </a:rPr>
              <a:t>caliper</a:t>
            </a:r>
            <a:r>
              <a:rPr lang="en-GB" sz="2000" dirty="0">
                <a:latin typeface="Times New Roman"/>
                <a:cs typeface="Times New Roman"/>
              </a:rPr>
              <a:t> design and calculation</a:t>
            </a:r>
            <a:endParaRPr lang="en-US" sz="200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endParaRPr lang="de-DE" dirty="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endParaRPr lang="en-US" dirty="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endParaRPr lang="en-US" dirty="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endParaRPr lang="de-DE" sz="2000" dirty="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endParaRPr lang="de-DE" sz="2000" dirty="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endParaRPr lang="de-DE" sz="2000" dirty="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endParaRPr lang="de-DE" sz="2000" dirty="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endParaRPr lang="en-US" sz="2000" dirty="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endParaRPr lang="en-US" sz="2000" dirty="0">
              <a:latin typeface="Times New Roman"/>
              <a:cs typeface="Times New Roman"/>
            </a:endParaRP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Font typeface="Wingdings" pitchFamily="34" charset="0"/>
              <a:buChar char="v"/>
            </a:pPr>
            <a:endParaRPr lang="en-US" sz="2000" dirty="0">
              <a:latin typeface="Times New Roman"/>
              <a:cs typeface="Times New Roman"/>
            </a:endParaRPr>
          </a:p>
          <a:p>
            <a:pPr marL="229870" indent="-229870">
              <a:lnSpc>
                <a:spcPct val="150000"/>
              </a:lnSpc>
              <a:spcBef>
                <a:spcPts val="1000"/>
              </a:spcBef>
              <a:buFont typeface="Wingdings" pitchFamily="34" charset="0"/>
              <a:buChar char="v"/>
            </a:pPr>
            <a:endParaRPr lang="en-US" sz="2000">
              <a:latin typeface="Times New Roman"/>
              <a:cs typeface="Times New Roman"/>
            </a:endParaRPr>
          </a:p>
          <a:p>
            <a:pPr marL="229870" indent="-229870">
              <a:lnSpc>
                <a:spcPct val="150000"/>
              </a:lnSpc>
              <a:spcBef>
                <a:spcPts val="1000"/>
              </a:spcBef>
              <a:buFont typeface="Wingdings" pitchFamily="34" charset="0"/>
              <a:buChar char="v"/>
            </a:pPr>
            <a:endParaRPr lang="en-US" sz="2000" dirty="0">
              <a:latin typeface="Times New Roman"/>
              <a:cs typeface="Times New Roman"/>
            </a:endParaRPr>
          </a:p>
          <a:p>
            <a:pPr marL="229870" indent="-229870">
              <a:lnSpc>
                <a:spcPct val="150000"/>
              </a:lnSpc>
              <a:spcBef>
                <a:spcPts val="1000"/>
              </a:spcBef>
              <a:buFont typeface="Wingdings" pitchFamily="34" charset="0"/>
              <a:buChar char="v"/>
            </a:pPr>
            <a:endParaRPr lang="en-US" sz="2000">
              <a:latin typeface="Times New Roman"/>
              <a:cs typeface="Times New Roman"/>
            </a:endParaRPr>
          </a:p>
          <a:p>
            <a:endParaRPr lang="en-US" sz="2000">
              <a:latin typeface="Aptos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83453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F9DB2-1C60-2A59-656D-A5B74C9C4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28A9E759-5D36-7577-1B72-EEFA19D202C6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0DF2E086-1F77-7ADA-A072-C1020548044D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16784C5A-545D-7FC3-0803-92836236CBEC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F48FE32-30A8-91E8-073B-1CE94513A3C5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2C03B4-4368-B8A0-5078-A33BA60C0D0C}"/>
              </a:ext>
            </a:extLst>
          </p:cNvPr>
          <p:cNvSpPr txBox="1"/>
          <p:nvPr/>
        </p:nvSpPr>
        <p:spPr>
          <a:xfrm>
            <a:off x="473320" y="1376739"/>
            <a:ext cx="11218984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Gearbox</a:t>
            </a:r>
          </a:p>
          <a:p>
            <a:endParaRPr lang="en-US" dirty="0">
              <a:latin typeface="Times New Roman"/>
              <a:cs typeface="Times New Roman"/>
            </a:endParaRPr>
          </a:p>
          <a:p>
            <a:r>
              <a:rPr lang="en-US">
                <a:latin typeface="Times New Roman"/>
                <a:cs typeface="Times New Roman"/>
              </a:rPr>
              <a:t>Previous year Optimus projects(60E,92LE,Shakti 6-12-2025</a:t>
            </a:r>
          </a:p>
          <a:p>
            <a:r>
              <a:rPr lang="en-IN">
                <a:solidFill>
                  <a:srgbClr val="202124"/>
                </a:solidFill>
                <a:latin typeface="Times New Roman"/>
                <a:ea typeface="Roboto"/>
                <a:cs typeface="Roboto"/>
              </a:rPr>
              <a:t>Roloff Matek Maschinenelemente 7-12-2025</a:t>
            </a:r>
          </a:p>
          <a:p>
            <a:r>
              <a:rPr lang="en-US">
                <a:latin typeface="Times New Roman"/>
                <a:cs typeface="Times New Roman"/>
              </a:rPr>
              <a:t>Lecture notes – Mechanical drive train by </a:t>
            </a:r>
            <a:r>
              <a:rPr lang="en-US" err="1">
                <a:latin typeface="Times New Roman"/>
                <a:cs typeface="Times New Roman"/>
              </a:rPr>
              <a:t>Prof.Peter</a:t>
            </a:r>
            <a:r>
              <a:rPr lang="en-US" dirty="0">
                <a:latin typeface="Times New Roman"/>
                <a:cs typeface="Times New Roman"/>
              </a:rPr>
              <a:t> Quell.6-12-2025</a:t>
            </a:r>
          </a:p>
          <a:p>
            <a:r>
              <a:rPr lang="en-US">
                <a:latin typeface="Times New Roman"/>
                <a:cs typeface="Times New Roman"/>
              </a:rPr>
              <a:t>Shigley's</a:t>
            </a:r>
            <a:r>
              <a:rPr lang="en-US">
                <a:latin typeface="Times New Roman"/>
                <a:ea typeface="+mn-lt"/>
                <a:cs typeface="+mn-lt"/>
              </a:rPr>
              <a:t> mechanical engineering design and PSG data book 6-12-2025</a:t>
            </a:r>
            <a:endParaRPr lang="en-US" dirty="0">
              <a:latin typeface="Times New Roman"/>
              <a:cs typeface="Times New Roman"/>
            </a:endParaRPr>
          </a:p>
          <a:p>
            <a:r>
              <a:rPr lang="en-US">
                <a:latin typeface="Times New Roman"/>
                <a:cs typeface="Times New Roman"/>
              </a:rPr>
              <a:t>DNV and IEC-61400-4 guidelines 6-12-2025</a:t>
            </a:r>
            <a:endParaRPr lang="en-US" dirty="0">
              <a:latin typeface="Times New Roman"/>
              <a:cs typeface="Times New Roman"/>
            </a:endParaRPr>
          </a:p>
          <a:p>
            <a:endParaRPr lang="en-IN" dirty="0">
              <a:latin typeface="Times New Roman"/>
              <a:cs typeface="Times New Roman"/>
            </a:endParaRPr>
          </a:p>
          <a:p>
            <a:endParaRPr lang="en-IN" dirty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cs typeface="Times New Roman"/>
            </a:endParaRPr>
          </a:p>
          <a:p>
            <a:endParaRPr lang="en-US"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0213FB-EC9C-6767-58CC-49D609115B85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2540" y="145123"/>
            <a:ext cx="10515600" cy="1325563"/>
          </a:xfrm>
        </p:spPr>
        <p:txBody>
          <a:bodyPr/>
          <a:lstStyle/>
          <a:p>
            <a:r>
              <a:rPr lang="en-US" sz="2400">
                <a:latin typeface="Times New Roman"/>
                <a:cs typeface="Times New Roman"/>
              </a:rPr>
              <a:t>Bibliography</a:t>
            </a:r>
            <a:r>
              <a:rPr lang="en-US" sz="2400"/>
              <a:t> 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00345E6-CF06-28DF-4FC1-25E3760C2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751" y="6542723"/>
            <a:ext cx="560384" cy="321994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22</a:t>
            </a:fld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8" name="Rechteck 17">
            <a:extLst>
              <a:ext uri="{FF2B5EF4-FFF2-40B4-BE49-F238E27FC236}">
                <a16:creationId xmlns:a16="http://schemas.microsoft.com/office/drawing/2014/main" id="{A123406F-280E-0AE2-1CA5-076787BBFD2B}"/>
              </a:ext>
            </a:extLst>
          </p:cNvPr>
          <p:cNvSpPr/>
          <p:nvPr/>
        </p:nvSpPr>
        <p:spPr>
          <a:xfrm>
            <a:off x="8057951" y="6581315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A10A1338-E7A7-5577-14B1-2D44C353F0BE}"/>
              </a:ext>
            </a:extLst>
          </p:cNvPr>
          <p:cNvSpPr>
            <a:spLocks noGrp="1"/>
          </p:cNvSpPr>
          <p:nvPr/>
        </p:nvSpPr>
        <p:spPr>
          <a:xfrm>
            <a:off x="-1765360" y="6520981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9-12-2025</a:t>
            </a:r>
          </a:p>
        </p:txBody>
      </p:sp>
    </p:spTree>
    <p:extLst>
      <p:ext uri="{BB962C8B-B14F-4D97-AF65-F5344CB8AC3E}">
        <p14:creationId xmlns:p14="http://schemas.microsoft.com/office/powerpoint/2010/main" val="1533939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i-FI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3</a:t>
            </a:fld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E381E-3397-D2E2-45A9-C6F7EAF7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7583" y="445344"/>
            <a:ext cx="4340796" cy="798992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de-DE" sz="2800" dirty="0">
                <a:latin typeface="Times New Roman"/>
                <a:cs typeface="Times New Roman"/>
              </a:rPr>
              <a:t>List of Content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07249" y="1176770"/>
            <a:ext cx="4908022" cy="111569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endParaRPr lang="en-US" sz="2000" dirty="0">
              <a:latin typeface="Times New Roman"/>
              <a:cs typeface="Times New Roman"/>
            </a:endParaRP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Font typeface="Wingdings"/>
              <a:buChar char="ü"/>
            </a:pPr>
            <a:r>
              <a:rPr lang="en-GB">
                <a:latin typeface="Times New Roman"/>
                <a:cs typeface="Times New Roman"/>
              </a:rPr>
              <a:t>Gears geometry calculation</a:t>
            </a:r>
            <a:endParaRPr lang="en-GB" dirty="0">
              <a:latin typeface="Times New Roman"/>
              <a:cs typeface="Times New Roman"/>
            </a:endParaRP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Font typeface="Wingdings"/>
              <a:buChar char="ü"/>
            </a:pPr>
            <a:r>
              <a:rPr lang="en-GB">
                <a:latin typeface="Times New Roman"/>
                <a:cs typeface="Times New Roman"/>
              </a:rPr>
              <a:t>Sketch of gearbox layout</a:t>
            </a:r>
            <a:endParaRPr lang="en-GB" sz="2000" dirty="0">
              <a:latin typeface="Times New Roman"/>
              <a:cs typeface="Times New Roman"/>
            </a:endParaRP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Font typeface="Wingdings"/>
              <a:buChar char="ü"/>
            </a:pPr>
            <a:r>
              <a:rPr lang="en-GB">
                <a:latin typeface="Times New Roman"/>
                <a:cs typeface="Times New Roman"/>
              </a:rPr>
              <a:t>3D design of all stage and housing</a:t>
            </a:r>
            <a:endParaRPr lang="en-US">
              <a:latin typeface="Times New Roman"/>
              <a:cs typeface="Times New Roman"/>
            </a:endParaRP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Font typeface="Wingdings"/>
              <a:buChar char="ü"/>
            </a:pPr>
            <a:r>
              <a:rPr lang="de-DE">
                <a:latin typeface="Times New Roman"/>
                <a:cs typeface="Times New Roman"/>
              </a:rPr>
              <a:t>Force analysis and Stress calculation</a:t>
            </a:r>
            <a:endParaRPr lang="en-GB" dirty="0">
              <a:latin typeface="Times New Roman"/>
              <a:cs typeface="Times New Roman"/>
            </a:endParaRP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Font typeface="Wingdings"/>
              <a:buChar char="ü"/>
            </a:pPr>
            <a:r>
              <a:rPr lang="de-DE">
                <a:latin typeface="Times New Roman"/>
                <a:cs typeface="Times New Roman"/>
              </a:rPr>
              <a:t>Gearbox internal shaft calculation</a:t>
            </a:r>
            <a:endParaRPr lang="de-DE" dirty="0">
              <a:latin typeface="Times New Roman"/>
              <a:cs typeface="Times New Roman"/>
            </a:endParaRP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Font typeface="Wingdings"/>
              <a:buChar char="ü"/>
            </a:pPr>
            <a:r>
              <a:rPr lang="de-DE" err="1">
                <a:latin typeface="Times New Roman"/>
                <a:cs typeface="Times New Roman"/>
              </a:rPr>
              <a:t>Cost,Weight</a:t>
            </a:r>
            <a:r>
              <a:rPr lang="de-DE">
                <a:latin typeface="Times New Roman"/>
                <a:cs typeface="Times New Roman"/>
              </a:rPr>
              <a:t> and supplier</a:t>
            </a:r>
            <a:endParaRPr lang="en-US" dirty="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endParaRPr lang="en-US" dirty="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endParaRPr lang="en-US" dirty="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endParaRPr lang="de-DE" sz="2000" dirty="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endParaRPr lang="de-DE" sz="2000" dirty="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endParaRPr lang="de-DE" sz="2000" dirty="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endParaRPr lang="de-DE" sz="2000" dirty="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endParaRPr lang="en-US" sz="2000" dirty="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endParaRPr lang="en-US" sz="2000" dirty="0">
              <a:latin typeface="Times New Roman"/>
              <a:cs typeface="Times New Roman"/>
            </a:endParaRP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Font typeface="Wingdings" pitchFamily="34" charset="0"/>
              <a:buChar char="ü"/>
            </a:pPr>
            <a:endParaRPr lang="en-US" sz="2000" dirty="0">
              <a:latin typeface="Times New Roman"/>
              <a:cs typeface="Times New Roman"/>
            </a:endParaRPr>
          </a:p>
          <a:p>
            <a:pPr marL="229870" indent="-229870">
              <a:lnSpc>
                <a:spcPct val="150000"/>
              </a:lnSpc>
              <a:spcBef>
                <a:spcPts val="1000"/>
              </a:spcBef>
              <a:buFont typeface="Wingdings" pitchFamily="34" charset="0"/>
              <a:buChar char="ü"/>
            </a:pPr>
            <a:endParaRPr lang="en-US" sz="2000">
              <a:latin typeface="Times New Roman"/>
              <a:cs typeface="Times New Roman"/>
            </a:endParaRPr>
          </a:p>
          <a:p>
            <a:pPr marL="229870" indent="-229870">
              <a:lnSpc>
                <a:spcPct val="150000"/>
              </a:lnSpc>
              <a:spcBef>
                <a:spcPts val="1000"/>
              </a:spcBef>
              <a:buFont typeface="Wingdings" pitchFamily="34" charset="0"/>
              <a:buChar char="ü"/>
            </a:pPr>
            <a:endParaRPr lang="en-US" sz="2000" dirty="0">
              <a:latin typeface="Times New Roman"/>
              <a:cs typeface="Times New Roman"/>
            </a:endParaRPr>
          </a:p>
          <a:p>
            <a:pPr marL="229870" indent="-229870">
              <a:lnSpc>
                <a:spcPct val="150000"/>
              </a:lnSpc>
              <a:spcBef>
                <a:spcPts val="1000"/>
              </a:spcBef>
              <a:buFont typeface="Wingdings" pitchFamily="34" charset="0"/>
              <a:buChar char="ü"/>
            </a:pPr>
            <a:endParaRPr lang="en-US" sz="2000">
              <a:latin typeface="Times New Roman"/>
              <a:cs typeface="Times New Roman"/>
            </a:endParaRPr>
          </a:p>
          <a:p>
            <a:endParaRPr lang="en-US" sz="2000">
              <a:latin typeface="Aptos"/>
              <a:cs typeface="Times New Roman"/>
            </a:endParaRPr>
          </a:p>
        </p:txBody>
      </p:sp>
      <p:sp>
        <p:nvSpPr>
          <p:cNvPr id="8" name="Rechteck 17">
            <a:extLst>
              <a:ext uri="{FF2B5EF4-FFF2-40B4-BE49-F238E27FC236}">
                <a16:creationId xmlns:a16="http://schemas.microsoft.com/office/drawing/2014/main" id="{63B77199-F2F5-F9F9-06EC-BD0AB57A03FC}"/>
              </a:ext>
            </a:extLst>
          </p:cNvPr>
          <p:cNvSpPr/>
          <p:nvPr/>
        </p:nvSpPr>
        <p:spPr>
          <a:xfrm>
            <a:off x="8057951" y="6581315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9023AAA1-8831-C3DD-47D8-1F8FC9C754DC}"/>
              </a:ext>
            </a:extLst>
          </p:cNvPr>
          <p:cNvSpPr>
            <a:spLocks noGrp="1"/>
          </p:cNvSpPr>
          <p:nvPr/>
        </p:nvSpPr>
        <p:spPr>
          <a:xfrm>
            <a:off x="-1765360" y="6520981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9-12-2025</a:t>
            </a:r>
          </a:p>
        </p:txBody>
      </p:sp>
    </p:spTree>
    <p:extLst>
      <p:ext uri="{BB962C8B-B14F-4D97-AF65-F5344CB8AC3E}">
        <p14:creationId xmlns:p14="http://schemas.microsoft.com/office/powerpoint/2010/main" val="1106553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F9744-61A9-A4A3-5EBB-CBE3FAEE2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B4ACB626-20A7-3DF4-E9FA-2829E9BB557B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3527E3E1-5A6A-6271-913C-8B5815FD6B9C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0621EDE3-DC0E-A244-0645-33901B4CEAC5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39A38FB-9A97-A847-9219-3717251123E6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i-FI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F4E7-7C05-FCBD-4880-28DA9DE4F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4</a:t>
            </a:fld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F05371D-5CB8-DB9E-85AD-401A04CC6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11184418" cy="712728"/>
          </a:xfrm>
        </p:spPr>
        <p:txBody>
          <a:bodyPr>
            <a:normAutofit/>
          </a:bodyPr>
          <a:lstStyle/>
          <a:p>
            <a:pPr algn="ctr"/>
            <a:r>
              <a:rPr lang="de-DE" sz="2400" b="1">
                <a:latin typeface="Times New Roman"/>
                <a:ea typeface="+mj-lt"/>
                <a:cs typeface="+mj-lt"/>
              </a:rPr>
              <a:t>Gears geometry calculation</a:t>
            </a:r>
            <a:endParaRPr lang="en-US" b="1">
              <a:latin typeface="Times New Roman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CACF1F-228F-AEEF-8A57-619DB66E08D0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hteck 17">
            <a:extLst>
              <a:ext uri="{FF2B5EF4-FFF2-40B4-BE49-F238E27FC236}">
                <a16:creationId xmlns:a16="http://schemas.microsoft.com/office/drawing/2014/main" id="{7C8777C2-F4D8-B68D-166D-0E4CDFD8799D}"/>
              </a:ext>
            </a:extLst>
          </p:cNvPr>
          <p:cNvSpPr/>
          <p:nvPr/>
        </p:nvSpPr>
        <p:spPr>
          <a:xfrm>
            <a:off x="8057951" y="6581315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ED2D043F-1375-C0F7-FF59-B463FF69892B}"/>
              </a:ext>
            </a:extLst>
          </p:cNvPr>
          <p:cNvSpPr>
            <a:spLocks noGrp="1"/>
          </p:cNvSpPr>
          <p:nvPr/>
        </p:nvSpPr>
        <p:spPr>
          <a:xfrm>
            <a:off x="-1765360" y="6520981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9-12-2025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FDE48-4394-8277-0386-9D2385AEE867}"/>
              </a:ext>
            </a:extLst>
          </p:cNvPr>
          <p:cNvSpPr>
            <a:spLocks noGrp="1"/>
          </p:cNvSpPr>
          <p:nvPr/>
        </p:nvSpPr>
        <p:spPr>
          <a:xfrm>
            <a:off x="838200" y="1388226"/>
            <a:ext cx="10515600" cy="49111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800" dirty="0">
              <a:latin typeface="Times New Roman"/>
              <a:cs typeface="Times New Roman"/>
            </a:endParaRPr>
          </a:p>
          <a:p>
            <a:endParaRPr lang="en-GB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893F3BD-AE8E-4FD8-F682-F0F0E7F90F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852141"/>
              </p:ext>
            </p:extLst>
          </p:nvPr>
        </p:nvGraphicFramePr>
        <p:xfrm>
          <a:off x="2168255" y="1390431"/>
          <a:ext cx="8378852" cy="4597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9426">
                  <a:extLst>
                    <a:ext uri="{9D8B030D-6E8A-4147-A177-3AD203B41FA5}">
                      <a16:colId xmlns:a16="http://schemas.microsoft.com/office/drawing/2014/main" val="2823557517"/>
                    </a:ext>
                  </a:extLst>
                </a:gridCol>
                <a:gridCol w="4189426">
                  <a:extLst>
                    <a:ext uri="{9D8B030D-6E8A-4147-A177-3AD203B41FA5}">
                      <a16:colId xmlns:a16="http://schemas.microsoft.com/office/drawing/2014/main" val="3844825360"/>
                    </a:ext>
                  </a:extLst>
                </a:gridCol>
              </a:tblGrid>
              <a:tr h="919567"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Parameter</a:t>
                      </a:r>
                      <a:endParaRPr lang="en-US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Value</a:t>
                      </a:r>
                      <a:endParaRPr lang="en-US" b="1" dirty="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966381"/>
                  </a:ext>
                </a:extLst>
              </a:tr>
              <a:tr h="919567"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Input torque,Mi KN m</a:t>
                      </a:r>
                      <a:endParaRPr lang="en-US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5,095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334528"/>
                  </a:ext>
                </a:extLst>
              </a:tr>
              <a:tr h="919567"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Output torque,Mo KN m</a:t>
                      </a:r>
                      <a:endParaRPr lang="en-US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41,9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388515"/>
                  </a:ext>
                </a:extLst>
              </a:tr>
              <a:tr h="919567"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Input speed, rpm</a:t>
                      </a:r>
                      <a:endParaRPr lang="en-US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258957"/>
                  </a:ext>
                </a:extLst>
              </a:tr>
              <a:tr h="919567"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Output speed,</a:t>
                      </a:r>
                      <a:r>
                        <a:rPr lang="en-US" b="1" dirty="0">
                          <a:latin typeface="Times New Roman"/>
                        </a:rPr>
                        <a:t> rpm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03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3224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1C5C6-56AE-5152-D65D-8287A3F47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4EF848E8-AD47-691C-480B-065DF62CF244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71F44FBE-EC08-578C-88E7-652B96E0DE57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C6674505-0D23-97C6-1D6D-B2F3871A5076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B3E5F33-E31A-3B1F-0D07-33B9C01237B2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i-FI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2528A36-A710-DAD8-D46B-8846D9BDD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5</a:t>
            </a:fld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A1DDEFC-8958-131B-B80D-003152743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11184418" cy="712728"/>
          </a:xfrm>
        </p:spPr>
        <p:txBody>
          <a:bodyPr>
            <a:normAutofit/>
          </a:bodyPr>
          <a:lstStyle/>
          <a:p>
            <a:pPr algn="ctr"/>
            <a:r>
              <a:rPr lang="de-DE" sz="2400" b="1" dirty="0">
                <a:latin typeface="Times New Roman"/>
                <a:cs typeface="Times New Roman"/>
              </a:rPr>
              <a:t> </a:t>
            </a:r>
            <a:r>
              <a:rPr lang="de-DE" sz="2400" b="1">
                <a:latin typeface="Times New Roman"/>
                <a:ea typeface="+mj-lt"/>
                <a:cs typeface="+mj-lt"/>
              </a:rPr>
              <a:t>Gears geometry calculation</a:t>
            </a:r>
            <a:endParaRPr lang="de-DE" sz="2400" b="1" dirty="0">
              <a:latin typeface="Times New Roman"/>
              <a:ea typeface="+mj-lt"/>
              <a:cs typeface="+mj-lt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3B8A44-4CFF-BF7B-4B28-694051C66532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hteck 17">
            <a:extLst>
              <a:ext uri="{FF2B5EF4-FFF2-40B4-BE49-F238E27FC236}">
                <a16:creationId xmlns:a16="http://schemas.microsoft.com/office/drawing/2014/main" id="{BF212F9B-E501-0D80-9429-542593ADD900}"/>
              </a:ext>
            </a:extLst>
          </p:cNvPr>
          <p:cNvSpPr/>
          <p:nvPr/>
        </p:nvSpPr>
        <p:spPr>
          <a:xfrm>
            <a:off x="8057951" y="6581315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E3F3262F-B910-C6E8-10EE-7B8C66805FA4}"/>
              </a:ext>
            </a:extLst>
          </p:cNvPr>
          <p:cNvSpPr>
            <a:spLocks noGrp="1"/>
          </p:cNvSpPr>
          <p:nvPr/>
        </p:nvSpPr>
        <p:spPr>
          <a:xfrm>
            <a:off x="-1765360" y="6520981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9-12-2025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95EEE-5F6E-9B9B-0022-72C34B60B60F}"/>
              </a:ext>
            </a:extLst>
          </p:cNvPr>
          <p:cNvSpPr>
            <a:spLocks noGrp="1"/>
          </p:cNvSpPr>
          <p:nvPr/>
        </p:nvSpPr>
        <p:spPr>
          <a:xfrm>
            <a:off x="838200" y="1388226"/>
            <a:ext cx="10515600" cy="49111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800" dirty="0">
              <a:latin typeface="Times New Roman"/>
              <a:cs typeface="Times New Roman"/>
            </a:endParaRPr>
          </a:p>
          <a:p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7C2F7E-4DBA-E778-E513-BC231182C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708137"/>
              </p:ext>
            </p:extLst>
          </p:nvPr>
        </p:nvGraphicFramePr>
        <p:xfrm>
          <a:off x="553232" y="1273479"/>
          <a:ext cx="11167736" cy="5119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1934">
                  <a:extLst>
                    <a:ext uri="{9D8B030D-6E8A-4147-A177-3AD203B41FA5}">
                      <a16:colId xmlns:a16="http://schemas.microsoft.com/office/drawing/2014/main" val="1362235000"/>
                    </a:ext>
                  </a:extLst>
                </a:gridCol>
                <a:gridCol w="2791934">
                  <a:extLst>
                    <a:ext uri="{9D8B030D-6E8A-4147-A177-3AD203B41FA5}">
                      <a16:colId xmlns:a16="http://schemas.microsoft.com/office/drawing/2014/main" val="952966400"/>
                    </a:ext>
                  </a:extLst>
                </a:gridCol>
                <a:gridCol w="2791934">
                  <a:extLst>
                    <a:ext uri="{9D8B030D-6E8A-4147-A177-3AD203B41FA5}">
                      <a16:colId xmlns:a16="http://schemas.microsoft.com/office/drawing/2014/main" val="3009975611"/>
                    </a:ext>
                  </a:extLst>
                </a:gridCol>
                <a:gridCol w="2791934">
                  <a:extLst>
                    <a:ext uri="{9D8B030D-6E8A-4147-A177-3AD203B41FA5}">
                      <a16:colId xmlns:a16="http://schemas.microsoft.com/office/drawing/2014/main" val="2698346235"/>
                    </a:ext>
                  </a:extLst>
                </a:gridCol>
              </a:tblGrid>
              <a:tr h="63997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 dirty="0">
                          <a:latin typeface="Times New Roman"/>
                        </a:rPr>
                        <a:t>Parameter      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1st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2nd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3rd stage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121363"/>
                  </a:ext>
                </a:extLst>
              </a:tr>
              <a:tr h="639979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Gear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4.9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282387"/>
                  </a:ext>
                </a:extLst>
              </a:tr>
              <a:tr h="639979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No of Planets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NA</a:t>
                      </a:r>
                      <a:endParaRPr lang="en-US" b="1" dirty="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984280"/>
                  </a:ext>
                </a:extLst>
              </a:tr>
              <a:tr h="639979"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Module,(mm)</a:t>
                      </a:r>
                      <a:endParaRPr lang="en-US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313903"/>
                  </a:ext>
                </a:extLst>
              </a:tr>
              <a:tr h="639979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Pressure 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NA</a:t>
                      </a:r>
                      <a:endParaRPr lang="en-US" b="1" dirty="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6171886"/>
                  </a:ext>
                </a:extLst>
              </a:tr>
              <a:tr h="639979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Helix 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NA</a:t>
                      </a:r>
                      <a:endParaRPr lang="en-US" b="1" dirty="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664411"/>
                  </a:ext>
                </a:extLst>
              </a:tr>
              <a:tr h="639979"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Input speed,rpm</a:t>
                      </a:r>
                      <a:endParaRPr lang="en-US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133.79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401.48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84608"/>
                  </a:ext>
                </a:extLst>
              </a:tr>
              <a:tr h="639979"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Output speed,rpm</a:t>
                      </a:r>
                      <a:endParaRPr lang="en-US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133.79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401.48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972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3504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F65A2-C85B-329E-6751-4D5CB7BBC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D7C25709-CBC6-67F2-C55B-61030D79998A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C846CB9F-3498-C369-3F06-DD61DA5767F6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2E1E265-A7A7-8814-2F95-E87D9FE0F246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C3A0EAF-C5A6-542F-BA80-AF1E185E32A0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i-FI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A30AD95-0962-8208-131C-262979BED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6</a:t>
            </a:fld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329A4A7-5BEC-420B-DADC-898550CDB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11184418" cy="712728"/>
          </a:xfrm>
        </p:spPr>
        <p:txBody>
          <a:bodyPr>
            <a:normAutofit/>
          </a:bodyPr>
          <a:lstStyle/>
          <a:p>
            <a:pPr algn="ctr"/>
            <a:r>
              <a:rPr lang="de-DE" sz="2400" b="1">
                <a:latin typeface="Times New Roman"/>
                <a:ea typeface="+mj-lt"/>
                <a:cs typeface="+mj-lt"/>
              </a:rPr>
              <a:t>Gears geometry calculation</a:t>
            </a:r>
            <a:endParaRPr lang="en-US" b="1">
              <a:latin typeface="Times New Roman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31AF71A-1951-7BE4-518F-E90A24DF5BE7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hteck 17">
            <a:extLst>
              <a:ext uri="{FF2B5EF4-FFF2-40B4-BE49-F238E27FC236}">
                <a16:creationId xmlns:a16="http://schemas.microsoft.com/office/drawing/2014/main" id="{88D9FBC2-AD23-2B24-2345-70EF53D5670F}"/>
              </a:ext>
            </a:extLst>
          </p:cNvPr>
          <p:cNvSpPr/>
          <p:nvPr/>
        </p:nvSpPr>
        <p:spPr>
          <a:xfrm>
            <a:off x="8057951" y="6581315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262E037F-4251-3806-C787-BB91DAE7947C}"/>
              </a:ext>
            </a:extLst>
          </p:cNvPr>
          <p:cNvSpPr>
            <a:spLocks noGrp="1"/>
          </p:cNvSpPr>
          <p:nvPr/>
        </p:nvSpPr>
        <p:spPr>
          <a:xfrm>
            <a:off x="-1765360" y="6520981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9-12-2025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152DB-89F0-22D4-3ECB-31D79F387F7A}"/>
              </a:ext>
            </a:extLst>
          </p:cNvPr>
          <p:cNvSpPr>
            <a:spLocks noGrp="1"/>
          </p:cNvSpPr>
          <p:nvPr/>
        </p:nvSpPr>
        <p:spPr>
          <a:xfrm>
            <a:off x="838200" y="1388226"/>
            <a:ext cx="10515600" cy="49111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800" dirty="0">
              <a:latin typeface="Times New Roman"/>
              <a:cs typeface="Times New Roman"/>
            </a:endParaRPr>
          </a:p>
          <a:p>
            <a:endParaRPr lang="en-GB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1CC316C-996E-2476-5F72-D808A3F02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837067"/>
              </p:ext>
            </p:extLst>
          </p:nvPr>
        </p:nvGraphicFramePr>
        <p:xfrm>
          <a:off x="501041" y="1179534"/>
          <a:ext cx="11153755" cy="5180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0754">
                  <a:extLst>
                    <a:ext uri="{9D8B030D-6E8A-4147-A177-3AD203B41FA5}">
                      <a16:colId xmlns:a16="http://schemas.microsoft.com/office/drawing/2014/main" val="3179689103"/>
                    </a:ext>
                  </a:extLst>
                </a:gridCol>
                <a:gridCol w="2787461">
                  <a:extLst>
                    <a:ext uri="{9D8B030D-6E8A-4147-A177-3AD203B41FA5}">
                      <a16:colId xmlns:a16="http://schemas.microsoft.com/office/drawing/2014/main" val="3165096790"/>
                    </a:ext>
                  </a:extLst>
                </a:gridCol>
                <a:gridCol w="2269189">
                  <a:extLst>
                    <a:ext uri="{9D8B030D-6E8A-4147-A177-3AD203B41FA5}">
                      <a16:colId xmlns:a16="http://schemas.microsoft.com/office/drawing/2014/main" val="136614538"/>
                    </a:ext>
                  </a:extLst>
                </a:gridCol>
                <a:gridCol w="2283198">
                  <a:extLst>
                    <a:ext uri="{9D8B030D-6E8A-4147-A177-3AD203B41FA5}">
                      <a16:colId xmlns:a16="http://schemas.microsoft.com/office/drawing/2014/main" val="589489851"/>
                    </a:ext>
                  </a:extLst>
                </a:gridCol>
                <a:gridCol w="1583153">
                  <a:extLst>
                    <a:ext uri="{9D8B030D-6E8A-4147-A177-3AD203B41FA5}">
                      <a16:colId xmlns:a16="http://schemas.microsoft.com/office/drawing/2014/main" val="1690002853"/>
                    </a:ext>
                  </a:extLst>
                </a:gridCol>
              </a:tblGrid>
              <a:tr h="64754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Formula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1st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2nd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3rd stage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679705"/>
                  </a:ext>
                </a:extLst>
              </a:tr>
              <a:tr h="64754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Input torque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0" i="0" u="none" strike="noStrike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5,095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23.8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NA</a:t>
                      </a:r>
                      <a:endParaRPr lang="en-US" b="1" dirty="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137268"/>
                  </a:ext>
                </a:extLst>
              </a:tr>
              <a:tr h="64754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Output torque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23.8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41.9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NA</a:t>
                      </a:r>
                      <a:endParaRPr lang="en-US" b="1" dirty="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914690"/>
                  </a:ext>
                </a:extLst>
              </a:tr>
              <a:tr h="64754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Pitch diameter,d </a:t>
                      </a:r>
                      <a:r>
                        <a:rPr lang="en-US" b="1">
                          <a:latin typeface="Times New Roman"/>
                        </a:rPr>
                        <a:t>(mm)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m*zp m*zs  m*zr</a:t>
                      </a:r>
                      <a:endParaRPr lang="en-US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ds-592, dp-624 , </a:t>
                      </a:r>
                      <a:r>
                        <a:rPr lang="en-US" b="1">
                          <a:latin typeface="Times New Roman"/>
                        </a:rPr>
                        <a:t>dr-1840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ds-490 , dp-525 , dr-1540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900 and 198</a:t>
                      </a:r>
                      <a:endParaRPr lang="en-US" b="1" dirty="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762638"/>
                  </a:ext>
                </a:extLst>
              </a:tr>
              <a:tr h="64754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Outer </a:t>
                      </a:r>
                      <a:r>
                        <a:rPr lang="en-US" b="1" err="1">
                          <a:latin typeface="Times New Roman"/>
                        </a:rPr>
                        <a:t>dia</a:t>
                      </a:r>
                      <a:r>
                        <a:rPr lang="en-US" b="1">
                          <a:latin typeface="Times New Roman"/>
                        </a:rPr>
                        <a:t> ,Do (mm)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latin typeface="Times New Roman"/>
                        </a:rPr>
                        <a:t>D0=(z+2).m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Ds-642,dp-676,dr-1900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Ds-540,dp-560,dr-1600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237508"/>
                  </a:ext>
                </a:extLst>
              </a:tr>
              <a:tr h="647548"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Addendum,a(mm)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a=m</a:t>
                      </a:r>
                      <a:endParaRPr lang="en-US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04060"/>
                  </a:ext>
                </a:extLst>
              </a:tr>
              <a:tr h="647548"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Dedendum,b(mm)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b=1.25*m</a:t>
                      </a:r>
                      <a:endParaRPr lang="en-US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11.25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739568"/>
                  </a:ext>
                </a:extLst>
              </a:tr>
              <a:tr h="647548"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Face width,(mm)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10 * module</a:t>
                      </a:r>
                      <a:endParaRPr lang="en-US" b="1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/>
                        </a:rPr>
                        <a:t>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142544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45CCDC1-58B6-82D6-C779-7AAA3BA27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151" y="2534172"/>
            <a:ext cx="1495425" cy="495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3F9B16-0086-12F3-FDCB-D37F1029A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052" y="1980417"/>
            <a:ext cx="2027650" cy="30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848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3E33A-B8DA-C43B-63D6-C641D0A0F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B72CB894-9B94-6FB4-ECBE-8F9195F2F270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29B13E18-C8F6-4F72-E39A-23B3E08C01C0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0433B82A-3156-9D87-4197-F9F11AD608DB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9470CCA4-1175-E46B-220F-8076F83A4CBC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i-FI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3A45AC1-5AEE-8183-F5E0-E3A407251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7</a:t>
            </a:fld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AFA6778-C3FE-D04F-D8AF-087D8B330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11184418" cy="712728"/>
          </a:xfrm>
        </p:spPr>
        <p:txBody>
          <a:bodyPr>
            <a:normAutofit/>
          </a:bodyPr>
          <a:lstStyle/>
          <a:p>
            <a:pPr algn="ctr"/>
            <a:r>
              <a:rPr lang="de-DE" sz="2400" b="1" dirty="0">
                <a:latin typeface="Times New Roman"/>
                <a:cs typeface="Times New Roman"/>
              </a:rPr>
              <a:t>Sketch </a:t>
            </a:r>
            <a:r>
              <a:rPr lang="de-DE" sz="2400" b="1" err="1">
                <a:latin typeface="Times New Roman"/>
                <a:cs typeface="Times New Roman"/>
              </a:rPr>
              <a:t>of</a:t>
            </a:r>
            <a:r>
              <a:rPr lang="de-DE" sz="2400" b="1" dirty="0">
                <a:latin typeface="Times New Roman"/>
                <a:cs typeface="Times New Roman"/>
              </a:rPr>
              <a:t> </a:t>
            </a:r>
            <a:r>
              <a:rPr lang="de-DE" sz="2400" b="1" err="1">
                <a:latin typeface="Times New Roman"/>
                <a:cs typeface="Times New Roman"/>
              </a:rPr>
              <a:t>the</a:t>
            </a:r>
            <a:r>
              <a:rPr lang="de-DE" sz="2400" b="1" dirty="0">
                <a:latin typeface="Times New Roman"/>
                <a:cs typeface="Times New Roman"/>
              </a:rPr>
              <a:t> Gear box </a:t>
            </a:r>
            <a:r>
              <a:rPr lang="de-DE" sz="2400" b="1">
                <a:latin typeface="Times New Roman"/>
                <a:cs typeface="Times New Roman"/>
              </a:rPr>
              <a:t>Layout</a:t>
            </a:r>
            <a:endParaRPr lang="de-DE" sz="2400" b="1" dirty="0">
              <a:latin typeface="Times New Roman"/>
              <a:cs typeface="Times New Roman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5A1AAD8-DACF-E5ED-720A-67D05023079A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hteck 17">
            <a:extLst>
              <a:ext uri="{FF2B5EF4-FFF2-40B4-BE49-F238E27FC236}">
                <a16:creationId xmlns:a16="http://schemas.microsoft.com/office/drawing/2014/main" id="{F7D6FFA4-D7A3-BA24-DE1F-40A5C2651684}"/>
              </a:ext>
            </a:extLst>
          </p:cNvPr>
          <p:cNvSpPr/>
          <p:nvPr/>
        </p:nvSpPr>
        <p:spPr>
          <a:xfrm>
            <a:off x="8057951" y="6581315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D4CC8393-F474-9768-6597-B9FA1EB930F0}"/>
              </a:ext>
            </a:extLst>
          </p:cNvPr>
          <p:cNvSpPr>
            <a:spLocks noGrp="1"/>
          </p:cNvSpPr>
          <p:nvPr/>
        </p:nvSpPr>
        <p:spPr>
          <a:xfrm>
            <a:off x="-1765360" y="6520981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9-12-2025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D13AA-6F1C-CE99-EA8A-2DA78A660DBC}"/>
              </a:ext>
            </a:extLst>
          </p:cNvPr>
          <p:cNvSpPr>
            <a:spLocks noGrp="1"/>
          </p:cNvSpPr>
          <p:nvPr/>
        </p:nvSpPr>
        <p:spPr>
          <a:xfrm>
            <a:off x="838200" y="1388226"/>
            <a:ext cx="10515600" cy="49111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>
              <a:latin typeface="Times New Roman"/>
              <a:cs typeface="Times New Roman"/>
            </a:endParaRPr>
          </a:p>
          <a:p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CE3A78-90D4-6997-A0D9-AFAB879396E3}"/>
              </a:ext>
            </a:extLst>
          </p:cNvPr>
          <p:cNvSpPr txBox="1"/>
          <p:nvPr/>
        </p:nvSpPr>
        <p:spPr>
          <a:xfrm>
            <a:off x="3617" y="6199343"/>
            <a:ext cx="6851764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dirty="0">
                <a:latin typeface="Times New Roman"/>
                <a:cs typeface="Times New Roman"/>
              </a:rPr>
              <a:t>Reference: Own sketch</a:t>
            </a:r>
          </a:p>
        </p:txBody>
      </p:sp>
      <p:pic>
        <p:nvPicPr>
          <p:cNvPr id="4" name="Picture 3" descr="A blue pen drawing on a piece of paper&#10;&#10;AI-generated content may be incorrect.">
            <a:extLst>
              <a:ext uri="{FF2B5EF4-FFF2-40B4-BE49-F238E27FC236}">
                <a16:creationId xmlns:a16="http://schemas.microsoft.com/office/drawing/2014/main" id="{4E5021FE-652F-8281-100A-8F0D23DAA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58" y="1386419"/>
            <a:ext cx="11205883" cy="481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95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028EA-C7C6-1CFB-7111-B49831819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45FA75F3-FD19-4A20-6A03-12587807B347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A3C75722-1BB9-FEC0-4CA3-2A28BA20B5A3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9E722371-0830-A617-F46D-D03739F555F1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110468A-812B-F14A-0683-21614E854CB6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i-FI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D6CFE8A-36EC-CF95-BE9B-0611679A6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8</a:t>
            </a:fld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111D8BA-4FDF-AF82-E5B2-85429C9F8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11184418" cy="712728"/>
          </a:xfrm>
        </p:spPr>
        <p:txBody>
          <a:bodyPr>
            <a:normAutofit/>
          </a:bodyPr>
          <a:lstStyle/>
          <a:p>
            <a:pPr algn="ctr"/>
            <a:r>
              <a:rPr lang="de-DE" sz="2400" b="1" dirty="0">
                <a:latin typeface="Times New Roman"/>
                <a:cs typeface="Times New Roman"/>
              </a:rPr>
              <a:t>Sketch </a:t>
            </a:r>
            <a:r>
              <a:rPr lang="de-DE" sz="2400" b="1" err="1">
                <a:latin typeface="Times New Roman"/>
                <a:cs typeface="Times New Roman"/>
              </a:rPr>
              <a:t>of</a:t>
            </a:r>
            <a:r>
              <a:rPr lang="de-DE" sz="2400" b="1" dirty="0">
                <a:latin typeface="Times New Roman"/>
                <a:cs typeface="Times New Roman"/>
              </a:rPr>
              <a:t> </a:t>
            </a:r>
            <a:r>
              <a:rPr lang="de-DE" sz="2400" b="1" err="1">
                <a:latin typeface="Times New Roman"/>
                <a:cs typeface="Times New Roman"/>
              </a:rPr>
              <a:t>the</a:t>
            </a:r>
            <a:r>
              <a:rPr lang="de-DE" sz="2400" b="1" dirty="0">
                <a:latin typeface="Times New Roman"/>
                <a:cs typeface="Times New Roman"/>
              </a:rPr>
              <a:t> Gear box </a:t>
            </a:r>
            <a:r>
              <a:rPr lang="de-DE" sz="2400" b="1">
                <a:latin typeface="Times New Roman"/>
                <a:cs typeface="Times New Roman"/>
              </a:rPr>
              <a:t>Layout</a:t>
            </a:r>
            <a:endParaRPr lang="de-DE" sz="2400" b="1" dirty="0">
              <a:latin typeface="Times New Roman"/>
              <a:cs typeface="Times New Roman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1E4507C-EFAA-172D-C7F0-24250A1E83C5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hteck 17">
            <a:extLst>
              <a:ext uri="{FF2B5EF4-FFF2-40B4-BE49-F238E27FC236}">
                <a16:creationId xmlns:a16="http://schemas.microsoft.com/office/drawing/2014/main" id="{E5C4B4A6-2724-C3DA-A910-F04B66678414}"/>
              </a:ext>
            </a:extLst>
          </p:cNvPr>
          <p:cNvSpPr/>
          <p:nvPr/>
        </p:nvSpPr>
        <p:spPr>
          <a:xfrm>
            <a:off x="8057951" y="6581315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6BA315F4-8730-0606-A317-A8F1640E2B30}"/>
              </a:ext>
            </a:extLst>
          </p:cNvPr>
          <p:cNvSpPr>
            <a:spLocks noGrp="1"/>
          </p:cNvSpPr>
          <p:nvPr/>
        </p:nvSpPr>
        <p:spPr>
          <a:xfrm>
            <a:off x="-1765360" y="6520981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9-12-2025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97DF8-CE65-A73C-F0EF-EA3C55A1195D}"/>
              </a:ext>
            </a:extLst>
          </p:cNvPr>
          <p:cNvSpPr>
            <a:spLocks noGrp="1"/>
          </p:cNvSpPr>
          <p:nvPr/>
        </p:nvSpPr>
        <p:spPr>
          <a:xfrm>
            <a:off x="838200" y="1388226"/>
            <a:ext cx="10515600" cy="49111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>
              <a:latin typeface="Times New Roman"/>
              <a:cs typeface="Times New Roman"/>
            </a:endParaRPr>
          </a:p>
          <a:p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43FBB8-5298-123B-86BE-6911F2EC9522}"/>
              </a:ext>
            </a:extLst>
          </p:cNvPr>
          <p:cNvSpPr txBox="1"/>
          <p:nvPr/>
        </p:nvSpPr>
        <p:spPr>
          <a:xfrm>
            <a:off x="3617" y="6199343"/>
            <a:ext cx="6851764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dirty="0">
                <a:latin typeface="Times New Roman"/>
                <a:cs typeface="Times New Roman"/>
              </a:rPr>
              <a:t>Reference: Own sketch</a:t>
            </a:r>
          </a:p>
        </p:txBody>
      </p:sp>
      <p:pic>
        <p:nvPicPr>
          <p:cNvPr id="4" name="Picture 3" descr="A blue pen drawing on lined paper&#10;&#10;AI-generated content may be incorrect.">
            <a:extLst>
              <a:ext uri="{FF2B5EF4-FFF2-40B4-BE49-F238E27FC236}">
                <a16:creationId xmlns:a16="http://schemas.microsoft.com/office/drawing/2014/main" id="{6D1A4E09-86F0-ABBB-E77F-E7780F5567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849" t="-120" r="-204" b="62184"/>
          <a:stretch>
            <a:fillRect/>
          </a:stretch>
        </p:blipFill>
        <p:spPr>
          <a:xfrm>
            <a:off x="1323720" y="1386002"/>
            <a:ext cx="9260300" cy="434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622C3-CD25-BF09-8C6B-57D4E5237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C6663834-E586-AF7A-08F7-5488BC206AAF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0CD1BC18-BECE-0062-208A-7AD217D5BFC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5589784B-CC53-D089-E308-02B303C48CCB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0C2DA4B-51B7-85A4-B10A-29FAB12A4E0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i-FI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E5ED8D-DAFC-3027-C7B3-AB13BFE68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9</a:t>
            </a:fld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8C89286-D57D-F385-34E7-B9A483B2E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11184418" cy="712728"/>
          </a:xfrm>
        </p:spPr>
        <p:txBody>
          <a:bodyPr>
            <a:normAutofit/>
          </a:bodyPr>
          <a:lstStyle/>
          <a:p>
            <a:pPr algn="ctr"/>
            <a:r>
              <a:rPr lang="de-DE" sz="2800" dirty="0">
                <a:latin typeface="Times New Roman"/>
                <a:ea typeface="+mj-lt"/>
                <a:cs typeface="+mj-lt"/>
              </a:rPr>
              <a:t> </a:t>
            </a:r>
            <a:endParaRPr lang="de-DE" sz="2800" dirty="0">
              <a:latin typeface="Times New Roman"/>
              <a:cs typeface="Times New Roman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3CD0C2E-CE44-7BAC-3FDB-39EC6FC6FF64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hteck 17">
            <a:extLst>
              <a:ext uri="{FF2B5EF4-FFF2-40B4-BE49-F238E27FC236}">
                <a16:creationId xmlns:a16="http://schemas.microsoft.com/office/drawing/2014/main" id="{996FC737-3AD8-5999-5E72-FE65CCC9252C}"/>
              </a:ext>
            </a:extLst>
          </p:cNvPr>
          <p:cNvSpPr/>
          <p:nvPr/>
        </p:nvSpPr>
        <p:spPr>
          <a:xfrm>
            <a:off x="8057951" y="6581315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777450D6-8664-7809-4D92-C25EE83E43E1}"/>
              </a:ext>
            </a:extLst>
          </p:cNvPr>
          <p:cNvSpPr>
            <a:spLocks noGrp="1"/>
          </p:cNvSpPr>
          <p:nvPr/>
        </p:nvSpPr>
        <p:spPr>
          <a:xfrm>
            <a:off x="-1765360" y="6520981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9-12-2025</a:t>
            </a:r>
          </a:p>
        </p:txBody>
      </p:sp>
      <p:sp>
        <p:nvSpPr>
          <p:cNvPr id="13" name="Title 11">
            <a:extLst>
              <a:ext uri="{FF2B5EF4-FFF2-40B4-BE49-F238E27FC236}">
                <a16:creationId xmlns:a16="http://schemas.microsoft.com/office/drawing/2014/main" id="{8D6F9C53-A998-8D72-1D7C-DA73186C8403}"/>
              </a:ext>
            </a:extLst>
          </p:cNvPr>
          <p:cNvSpPr txBox="1">
            <a:spLocks/>
          </p:cNvSpPr>
          <p:nvPr/>
        </p:nvSpPr>
        <p:spPr>
          <a:xfrm>
            <a:off x="693697" y="5175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>
                <a:latin typeface="Times New Roman"/>
                <a:ea typeface="Calibri Light"/>
                <a:cs typeface="Calibri Light"/>
              </a:rPr>
              <a:t>3D model gearbox housing</a:t>
            </a:r>
            <a:endParaRPr lang="en-US" sz="2400" dirty="0">
              <a:latin typeface="Times New Roman"/>
              <a:ea typeface="Calibri Light"/>
              <a:cs typeface="Calibri Light"/>
            </a:endParaRPr>
          </a:p>
          <a:p>
            <a:pPr algn="ctr"/>
            <a:br>
              <a:rPr lang="en-IN" sz="2800" u="sng" dirty="0">
                <a:latin typeface="Times New Roman"/>
                <a:cs typeface="Times New Roman"/>
              </a:rPr>
            </a:br>
            <a:endParaRPr lang="en-GB" sz="1800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F7D91A-77DD-A4A8-6A9F-258FCD0B9EAE}"/>
              </a:ext>
            </a:extLst>
          </p:cNvPr>
          <p:cNvSpPr txBox="1"/>
          <p:nvPr/>
        </p:nvSpPr>
        <p:spPr>
          <a:xfrm>
            <a:off x="4356412" y="6178466"/>
            <a:ext cx="2415463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>
                <a:latin typeface="Times New Roman"/>
                <a:cs typeface="Times New Roman"/>
              </a:rPr>
              <a:t>Reference: Own design</a:t>
            </a:r>
          </a:p>
        </p:txBody>
      </p:sp>
      <p:pic>
        <p:nvPicPr>
          <p:cNvPr id="3" name="Picture 2" descr="A computer screen shot of a metal object&#10;&#10;AI-generated content may be incorrect.">
            <a:extLst>
              <a:ext uri="{FF2B5EF4-FFF2-40B4-BE49-F238E27FC236}">
                <a16:creationId xmlns:a16="http://schemas.microsoft.com/office/drawing/2014/main" id="{9DAA119C-2148-9A18-CFC1-BFADD20F42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719" r="132" b="-60"/>
          <a:stretch>
            <a:fillRect/>
          </a:stretch>
        </p:blipFill>
        <p:spPr>
          <a:xfrm>
            <a:off x="1555211" y="1423147"/>
            <a:ext cx="8487678" cy="475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573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  <wetp:taskpane dockstate="right" visibility="0" width="438" row="1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BCD039B6-C6AB-492A-94BF-C46AF895D2E7}">
  <we:reference id="WA200007130" version="1.0.0.1" store="en-US" storeType="omex"/>
  <we:alternateReferences>
    <we:reference id="WA200007130" version="1.0.0.1" store="en-US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73D784B2-E216-4A14-BE4B-F0CA301E2B20}">
  <we:reference id="WA200005566" version="3.0.0.3" store="en-US" storeType="omex"/>
  <we:alternateReferences>
    <we:reference id="WA200005566" version="3.0.0.3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22</Slides>
  <Notes>1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Office Theme</vt:lpstr>
      <vt:lpstr>Custom Design</vt:lpstr>
      <vt:lpstr>PowerPoint Presentation</vt:lpstr>
      <vt:lpstr>Weekly report: Team Gearbox, Brake, Coupling </vt:lpstr>
      <vt:lpstr>List of Content</vt:lpstr>
      <vt:lpstr>Gears geometry calculation</vt:lpstr>
      <vt:lpstr> Gears geometry calculation</vt:lpstr>
      <vt:lpstr>Gears geometry calculation</vt:lpstr>
      <vt:lpstr>Sketch of the Gear box Layout</vt:lpstr>
      <vt:lpstr>Sketch of the Gear box Layout</vt:lpstr>
      <vt:lpstr> </vt:lpstr>
      <vt:lpstr> </vt:lpstr>
      <vt:lpstr> </vt:lpstr>
      <vt:lpstr> </vt:lpstr>
      <vt:lpstr> Force analysis, Stress, and Safety Factors (Zr-Ring gear)</vt:lpstr>
      <vt:lpstr> Force analysis, Stress calculation</vt:lpstr>
      <vt:lpstr> Force analysis and Stress </vt:lpstr>
      <vt:lpstr> Force analysis and Stress</vt:lpstr>
      <vt:lpstr> Force analysis and Stress</vt:lpstr>
      <vt:lpstr> </vt:lpstr>
      <vt:lpstr> </vt:lpstr>
      <vt:lpstr> </vt:lpstr>
      <vt:lpstr>Next Steps</vt:lpstr>
      <vt:lpstr>Bibliography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report lidar-assisted control group</dc:title>
  <dc:creator>Federico De Mita</dc:creator>
  <cp:revision>4465</cp:revision>
  <dcterms:created xsi:type="dcterms:W3CDTF">2025-07-21T13:11:31Z</dcterms:created>
  <dcterms:modified xsi:type="dcterms:W3CDTF">2025-12-08T08:28:40Z</dcterms:modified>
</cp:coreProperties>
</file>